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84B9-FBC7-49EA-9883-6029DD229F10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67F2-9A8E-4634-88F0-0367753F3F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84B9-FBC7-49EA-9883-6029DD229F10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67F2-9A8E-4634-88F0-0367753F3F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84B9-FBC7-49EA-9883-6029DD229F10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67F2-9A8E-4634-88F0-0367753F3F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84B9-FBC7-49EA-9883-6029DD229F10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67F2-9A8E-4634-88F0-0367753F3F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84B9-FBC7-49EA-9883-6029DD229F10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67F2-9A8E-4634-88F0-0367753F3F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84B9-FBC7-49EA-9883-6029DD229F10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67F2-9A8E-4634-88F0-0367753F3F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84B9-FBC7-49EA-9883-6029DD229F10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67F2-9A8E-4634-88F0-0367753F3F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84B9-FBC7-49EA-9883-6029DD229F10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67F2-9A8E-4634-88F0-0367753F3F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84B9-FBC7-49EA-9883-6029DD229F10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67F2-9A8E-4634-88F0-0367753F3F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84B9-FBC7-49EA-9883-6029DD229F10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67F2-9A8E-4634-88F0-0367753F3F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84B9-FBC7-49EA-9883-6029DD229F10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67F2-9A8E-4634-88F0-0367753F3F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E84B9-FBC7-49EA-9883-6029DD229F10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967F2-9A8E-4634-88F0-0367753F3F7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youtube.com/watch?v=5T0D_8OwvO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bis.gov.uk/assets/foresight/docs/obesity/17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1800200"/>
          </a:xfrm>
        </p:spPr>
        <p:txBody>
          <a:bodyPr>
            <a:normAutofit/>
          </a:bodyPr>
          <a:lstStyle/>
          <a:p>
            <a:r>
              <a:rPr lang="en-GB" sz="8000" b="1" dirty="0" smtClean="0"/>
              <a:t>Healthy Lifestyle </a:t>
            </a:r>
            <a:endParaRPr lang="en-GB" sz="8000" b="1" dirty="0"/>
          </a:p>
        </p:txBody>
      </p:sp>
      <p:sp>
        <p:nvSpPr>
          <p:cNvPr id="11270" name="AutoShape 6" descr="Image result for healthy lifesty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72" name="AutoShape 8" descr="Image result for healthy lifesty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74" name="AutoShape 10" descr="Image result for healthy lifesty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76" name="AutoShape 12" descr="Image result for healthy lifesty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78" name="Picture 14" descr="Healthy-Living-Apple"/>
          <p:cNvPicPr>
            <a:picLocks noChangeAspect="1" noChangeArrowheads="1"/>
          </p:cNvPicPr>
          <p:nvPr/>
        </p:nvPicPr>
        <p:blipFill>
          <a:blip r:embed="rId2" cstate="print"/>
          <a:srcRect l="15120" t="8129" r="16841" b="10582"/>
          <a:stretch>
            <a:fillRect/>
          </a:stretch>
        </p:blipFill>
        <p:spPr bwMode="auto">
          <a:xfrm>
            <a:off x="1619672" y="2132856"/>
            <a:ext cx="540060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Eating Healthy!</a:t>
            </a:r>
            <a:endParaRPr lang="en-GB" b="1" dirty="0"/>
          </a:p>
        </p:txBody>
      </p:sp>
      <p:pic>
        <p:nvPicPr>
          <p:cNvPr id="18434" name="Picture 2" descr="Image result for eatwell plate fractions"/>
          <p:cNvPicPr>
            <a:picLocks noChangeAspect="1" noChangeArrowheads="1"/>
          </p:cNvPicPr>
          <p:nvPr/>
        </p:nvPicPr>
        <p:blipFill>
          <a:blip r:embed="rId2" cstate="print"/>
          <a:srcRect l="6702" t="20485" r="7512" b="7330"/>
          <a:stretch>
            <a:fillRect/>
          </a:stretch>
        </p:blipFill>
        <p:spPr bwMode="auto">
          <a:xfrm>
            <a:off x="899592" y="1268760"/>
            <a:ext cx="7560840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GB" b="1" dirty="0" smtClean="0"/>
              <a:t>Don’t skip breakfast!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16592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en-GB" dirty="0" smtClean="0"/>
              <a:t>Who had breakfast this morning? 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endParaRPr lang="en-GB" dirty="0" smtClean="0"/>
          </a:p>
          <a:p>
            <a:pPr marL="0" indent="0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en-GB" dirty="0" smtClean="0"/>
              <a:t>Eating breakfast provides us with energy as well as some important nutrients that we need for good health. </a:t>
            </a:r>
            <a:r>
              <a:rPr lang="en-US" dirty="0" smtClean="0"/>
              <a:t>Breakfast can help to increase concentration and alertness during the morning.</a:t>
            </a:r>
            <a:r>
              <a:rPr lang="en-GB" dirty="0" smtClean="0"/>
              <a:t> Less likely to fill up on snacks that are high in fat and/or sugar if we get hungry before lunch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23554" name="Picture 2" descr="Image result for healthy breakf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5184"/>
            <a:ext cx="2843808" cy="1772816"/>
          </a:xfrm>
          <a:prstGeom prst="rect">
            <a:avLst/>
          </a:prstGeom>
          <a:noFill/>
        </p:spPr>
      </p:pic>
      <p:pic>
        <p:nvPicPr>
          <p:cNvPr id="23556" name="Picture 4" descr="Image result for healthy breakf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085184"/>
            <a:ext cx="3024336" cy="1772816"/>
          </a:xfrm>
          <a:prstGeom prst="rect">
            <a:avLst/>
          </a:prstGeom>
          <a:noFill/>
        </p:spPr>
      </p:pic>
      <p:pic>
        <p:nvPicPr>
          <p:cNvPr id="23558" name="Picture 6" descr="Image result for porrid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5085184"/>
            <a:ext cx="3275856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Cut down on saturated fat and sugar!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Font typeface="Arial" charset="0"/>
              <a:buNone/>
            </a:pPr>
            <a:r>
              <a:rPr lang="en-US" dirty="0" smtClean="0"/>
              <a:t>What are foods high in saturated fat?</a:t>
            </a:r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dirty="0" smtClean="0"/>
              <a:t>What are foods high in sugar?</a:t>
            </a:r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dirty="0" smtClean="0"/>
              <a:t>Eating too much saturated fat can increase blood cholesterol levels and the chance of developing heart disease. </a:t>
            </a:r>
          </a:p>
          <a:p>
            <a:pPr marL="0" indent="0">
              <a:buFont typeface="Arial" charset="0"/>
              <a:buNone/>
            </a:pPr>
            <a:endParaRPr lang="en-GB" b="1" dirty="0" smtClean="0"/>
          </a:p>
          <a:p>
            <a:pPr marL="0" indent="0">
              <a:buFont typeface="Arial" charset="0"/>
              <a:buNone/>
            </a:pPr>
            <a:r>
              <a:rPr lang="en-GB" dirty="0" smtClean="0"/>
              <a:t>Too many sugar-containing food and drinks consumed between meals is linked with an increased tendency towards tooth decay.</a:t>
            </a:r>
            <a:endParaRPr lang="en-GB" b="1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8978" t="21376" b="11414"/>
          <a:stretch>
            <a:fillRect/>
          </a:stretch>
        </p:blipFill>
        <p:spPr bwMode="auto">
          <a:xfrm>
            <a:off x="6948264" y="1268760"/>
            <a:ext cx="200818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6800" y="2276872"/>
            <a:ext cx="17272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oconut topped chocolate biscu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541962"/>
            <a:ext cx="1662113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wee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8262" y="5797550"/>
            <a:ext cx="1455738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Image result for fizzy drink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5649346"/>
            <a:ext cx="2304256" cy="1208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Drink Water! Avoid Fizzy Drinks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4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24936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 give you a rough idea!</a:t>
            </a:r>
            <a:endParaRPr lang="en-GB" b="1" dirty="0"/>
          </a:p>
        </p:txBody>
      </p:sp>
      <p:pic>
        <p:nvPicPr>
          <p:cNvPr id="26626" name="Picture 2" descr="Image result for 16 tablespoon of sug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429500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Eat less salt!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GB" dirty="0"/>
              <a:t>Adults and teenagers should eat no more than 6g of salt each day, and children under </a:t>
            </a:r>
            <a:endParaRPr lang="en-GB" dirty="0" smtClean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GB" dirty="0" smtClean="0"/>
              <a:t>11 </a:t>
            </a:r>
            <a:r>
              <a:rPr lang="en-GB" dirty="0"/>
              <a:t>years need even less.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GB" sz="1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GB" dirty="0"/>
              <a:t>Maintaining a normal blood pressure is important for health. Eating too much </a:t>
            </a:r>
            <a:endParaRPr lang="en-GB" dirty="0" smtClean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GB" dirty="0" smtClean="0"/>
              <a:t>salt </a:t>
            </a:r>
            <a:r>
              <a:rPr lang="en-GB" dirty="0"/>
              <a:t>may raise blood pressure and </a:t>
            </a:r>
            <a:endParaRPr lang="en-GB" dirty="0" smtClean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GB" dirty="0" smtClean="0"/>
              <a:t>lead </a:t>
            </a:r>
            <a:r>
              <a:rPr lang="en-GB" dirty="0"/>
              <a:t>to stroke and heart disease.</a:t>
            </a:r>
            <a:endParaRPr lang="en-GB" b="1" dirty="0"/>
          </a:p>
          <a:p>
            <a:endParaRPr lang="en-GB" dirty="0"/>
          </a:p>
        </p:txBody>
      </p:sp>
      <p:pic>
        <p:nvPicPr>
          <p:cNvPr id="4" name="Picture 4" descr="sodium"/>
          <p:cNvPicPr>
            <a:picLocks noChangeAspect="1" noChangeArrowheads="1"/>
          </p:cNvPicPr>
          <p:nvPr/>
        </p:nvPicPr>
        <p:blipFill>
          <a:blip r:embed="rId2" cstate="print"/>
          <a:srcRect l="23940" t="642" r="1990" b="-642"/>
          <a:stretch>
            <a:fillRect/>
          </a:stretch>
        </p:blipFill>
        <p:spPr bwMode="auto">
          <a:xfrm>
            <a:off x="7092280" y="2924944"/>
            <a:ext cx="205172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4584" y="260648"/>
            <a:ext cx="8229600" cy="1143000"/>
          </a:xfrm>
        </p:spPr>
        <p:txBody>
          <a:bodyPr/>
          <a:lstStyle/>
          <a:p>
            <a:r>
              <a:rPr lang="en-GB" b="1" dirty="0" smtClean="0"/>
              <a:t>Sleep!!</a:t>
            </a:r>
            <a:endParaRPr lang="en-GB" b="1" dirty="0"/>
          </a:p>
        </p:txBody>
      </p:sp>
      <p:pic>
        <p:nvPicPr>
          <p:cNvPr id="27650" name="Picture 2" descr="Image result for recommended amount of sle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837"/>
            <a:ext cx="5832648" cy="4800163"/>
          </a:xfrm>
          <a:prstGeom prst="rect">
            <a:avLst/>
          </a:prstGeom>
          <a:noFill/>
        </p:spPr>
      </p:pic>
      <p:pic>
        <p:nvPicPr>
          <p:cNvPr id="27652" name="Picture 4" descr="Image result for sleep quo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3347864" cy="2564904"/>
          </a:xfrm>
          <a:prstGeom prst="rect">
            <a:avLst/>
          </a:prstGeom>
          <a:noFill/>
        </p:spPr>
      </p:pic>
      <p:pic>
        <p:nvPicPr>
          <p:cNvPr id="27654" name="Picture 6" descr="Image result for sleep quot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492896"/>
            <a:ext cx="3491880" cy="3034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r>
              <a:rPr lang="en-GB" dirty="0" smtClean="0">
                <a:hlinkClick r:id="rId2"/>
              </a:rPr>
              <a:t>https://www.youtube.com/watch?v=5T0D_8OwvOk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0722" name="AutoShape 2" descr="Image result for change for li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24" name="AutoShape 4" descr="Image result for change for li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26" name="AutoShape 6" descr="Image result for change for li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28" name="AutoShape 8" descr="Image result for change for li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30" name="AutoShape 10" descr="Image result for change for li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34" name="Picture 14" descr="Image result for change for li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842493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Mr </a:t>
            </a:r>
            <a:r>
              <a:rPr lang="en-GB" b="1" dirty="0" err="1" smtClean="0"/>
              <a:t>Malavecis’s</a:t>
            </a:r>
            <a:r>
              <a:rPr lang="en-GB" b="1" dirty="0" smtClean="0"/>
              <a:t> Top Tips To A Healthier Lifestyle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Base your </a:t>
            </a:r>
            <a:r>
              <a:rPr lang="en-GB" dirty="0">
                <a:solidFill>
                  <a:srgbClr val="FF0000"/>
                </a:solidFill>
                <a:latin typeface="Century Gothic" pitchFamily="34" charset="0"/>
              </a:rPr>
              <a:t>meals on starchy foods</a:t>
            </a:r>
          </a:p>
          <a:p>
            <a:pPr>
              <a:spcBef>
                <a:spcPts val="0"/>
              </a:spcBef>
              <a:defRPr/>
            </a:pP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Eat </a:t>
            </a:r>
            <a:r>
              <a:rPr lang="en-GB" dirty="0">
                <a:solidFill>
                  <a:srgbClr val="FF0000"/>
                </a:solidFill>
                <a:latin typeface="Century Gothic" pitchFamily="34" charset="0"/>
              </a:rPr>
              <a:t>lots of fruit and </a:t>
            </a:r>
            <a:r>
              <a:rPr lang="en-GB" dirty="0" err="1">
                <a:solidFill>
                  <a:srgbClr val="FF0000"/>
                </a:solidFill>
                <a:latin typeface="Century Gothic" pitchFamily="34" charset="0"/>
              </a:rPr>
              <a:t>veg</a:t>
            </a:r>
            <a:endParaRPr lang="en-GB" dirty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Eat </a:t>
            </a:r>
            <a:r>
              <a:rPr lang="en-GB" dirty="0">
                <a:solidFill>
                  <a:srgbClr val="FF0000"/>
                </a:solidFill>
                <a:latin typeface="Century Gothic" pitchFamily="34" charset="0"/>
              </a:rPr>
              <a:t>more fish</a:t>
            </a:r>
          </a:p>
          <a:p>
            <a:pPr>
              <a:spcBef>
                <a:spcPts val="0"/>
              </a:spcBef>
              <a:defRPr/>
            </a:pP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Cut </a:t>
            </a:r>
            <a:r>
              <a:rPr lang="en-GB" dirty="0">
                <a:solidFill>
                  <a:srgbClr val="FF0000"/>
                </a:solidFill>
                <a:latin typeface="Century Gothic" pitchFamily="34" charset="0"/>
              </a:rPr>
              <a:t>down on saturated fat and sugar</a:t>
            </a:r>
          </a:p>
          <a:p>
            <a:pPr>
              <a:spcBef>
                <a:spcPts val="0"/>
              </a:spcBef>
              <a:defRPr/>
            </a:pPr>
            <a:r>
              <a:rPr lang="en-GB" dirty="0">
                <a:solidFill>
                  <a:srgbClr val="FF0000"/>
                </a:solidFill>
                <a:latin typeface="Century Gothic" pitchFamily="34" charset="0"/>
              </a:rPr>
              <a:t>E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at </a:t>
            </a:r>
            <a:r>
              <a:rPr lang="en-GB" dirty="0">
                <a:solidFill>
                  <a:srgbClr val="FF0000"/>
                </a:solidFill>
                <a:latin typeface="Century Gothic" pitchFamily="34" charset="0"/>
              </a:rPr>
              <a:t>less salt</a:t>
            </a:r>
          </a:p>
          <a:p>
            <a:pPr>
              <a:spcBef>
                <a:spcPts val="0"/>
              </a:spcBef>
              <a:defRPr/>
            </a:pP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Get active</a:t>
            </a:r>
            <a:endParaRPr lang="en-GB" dirty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Drink plenty (2 litres a day)</a:t>
            </a:r>
            <a:endParaRPr lang="en-GB" dirty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Do not skip a healthy </a:t>
            </a:r>
            <a:r>
              <a:rPr lang="en-GB" dirty="0">
                <a:solidFill>
                  <a:srgbClr val="FF0000"/>
                </a:solidFill>
                <a:latin typeface="Century Gothic" pitchFamily="34" charset="0"/>
              </a:rPr>
              <a:t>breakfast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29698" name="Picture 2" descr="Image result for endrit malave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005065"/>
            <a:ext cx="2051720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What does a healthy lifestyle consist off?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1900808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    </a:t>
            </a:r>
            <a:r>
              <a:rPr lang="en-GB" b="1" dirty="0" smtClean="0"/>
              <a:t>- Eating healthy</a:t>
            </a:r>
          </a:p>
          <a:p>
            <a:pPr>
              <a:buNone/>
            </a:pPr>
            <a:r>
              <a:rPr lang="en-GB" b="1" dirty="0" smtClean="0"/>
              <a:t>    - Daily exercise</a:t>
            </a:r>
            <a:endParaRPr lang="en-GB" b="1" dirty="0"/>
          </a:p>
          <a:p>
            <a:pPr>
              <a:buNone/>
            </a:pPr>
            <a:r>
              <a:rPr lang="en-GB" b="1" dirty="0" smtClean="0"/>
              <a:t>    - Adequate sleep</a:t>
            </a:r>
            <a:endParaRPr lang="en-GB" b="1" dirty="0"/>
          </a:p>
        </p:txBody>
      </p:sp>
      <p:pic>
        <p:nvPicPr>
          <p:cNvPr id="14338" name="Picture 2" descr="Definition of Healthy Lifesty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3652287" cy="3140968"/>
          </a:xfrm>
          <a:prstGeom prst="rect">
            <a:avLst/>
          </a:prstGeom>
          <a:noFill/>
        </p:spPr>
      </p:pic>
      <p:pic>
        <p:nvPicPr>
          <p:cNvPr id="14340" name="Picture 4" descr="Image result for exerci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717032"/>
            <a:ext cx="2952328" cy="3140968"/>
          </a:xfrm>
          <a:prstGeom prst="rect">
            <a:avLst/>
          </a:prstGeom>
          <a:noFill/>
        </p:spPr>
      </p:pic>
      <p:sp>
        <p:nvSpPr>
          <p:cNvPr id="14342" name="AutoShape 6" descr="Image result for sle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4" name="AutoShape 8" descr="Image result for sle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48" name="Picture 12" descr="Image result for slee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717032"/>
            <a:ext cx="2627784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What happens if we don’t lead a healthy lifestyle.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r>
              <a:rPr lang="en-GB" b="1" dirty="0" smtClean="0"/>
              <a:t>High blood </a:t>
            </a:r>
            <a:r>
              <a:rPr lang="en-GB" b="1" dirty="0"/>
              <a:t>pressure</a:t>
            </a:r>
            <a:r>
              <a:rPr lang="en-GB" b="1" dirty="0" smtClean="0"/>
              <a:t>.</a:t>
            </a:r>
          </a:p>
          <a:p>
            <a:r>
              <a:rPr lang="en-GB" b="1" dirty="0"/>
              <a:t>H</a:t>
            </a:r>
            <a:r>
              <a:rPr lang="en-GB" b="1" dirty="0" smtClean="0"/>
              <a:t>igh cholesterol</a:t>
            </a:r>
          </a:p>
          <a:p>
            <a:r>
              <a:rPr lang="en-GB" b="1" dirty="0" smtClean="0"/>
              <a:t>Coronary heart disease</a:t>
            </a:r>
          </a:p>
          <a:p>
            <a:r>
              <a:rPr lang="en-GB" b="1" dirty="0" smtClean="0"/>
              <a:t>Stroke</a:t>
            </a:r>
          </a:p>
          <a:p>
            <a:r>
              <a:rPr lang="en-GB" b="1" dirty="0" smtClean="0"/>
              <a:t>Diabetes</a:t>
            </a:r>
            <a:endParaRPr lang="en-GB" b="1" dirty="0"/>
          </a:p>
          <a:p>
            <a:r>
              <a:rPr lang="en-GB" b="1" dirty="0" smtClean="0"/>
              <a:t>Obesity</a:t>
            </a:r>
            <a:endParaRPr lang="en-GB" b="1" dirty="0"/>
          </a:p>
        </p:txBody>
      </p:sp>
      <p:pic>
        <p:nvPicPr>
          <p:cNvPr id="16386" name="Picture 2" descr="Image result for unhealthy lifesty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2564904"/>
            <a:ext cx="428625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528789"/>
            <a:ext cx="8229600" cy="3329211"/>
          </a:xfrm>
        </p:spPr>
        <p:txBody>
          <a:bodyPr/>
          <a:lstStyle/>
          <a:p>
            <a:r>
              <a:rPr lang="en-GB" dirty="0" smtClean="0"/>
              <a:t>Figures in 2016 show that the</a:t>
            </a:r>
            <a:r>
              <a:rPr lang="en-GB" dirty="0"/>
              <a:t> </a:t>
            </a:r>
            <a:r>
              <a:rPr lang="en-GB" b="1" dirty="0"/>
              <a:t>UK</a:t>
            </a:r>
            <a:r>
              <a:rPr lang="en-GB" dirty="0"/>
              <a:t> is the second most </a:t>
            </a:r>
            <a:r>
              <a:rPr lang="en-GB" b="1" dirty="0"/>
              <a:t>obese</a:t>
            </a:r>
            <a:r>
              <a:rPr lang="en-GB" dirty="0"/>
              <a:t> country in Europe. </a:t>
            </a:r>
            <a:endParaRPr lang="en-GB" dirty="0" smtClean="0"/>
          </a:p>
          <a:p>
            <a:r>
              <a:rPr lang="en-GB" dirty="0" smtClean="0"/>
              <a:t>19.1</a:t>
            </a:r>
            <a:r>
              <a:rPr lang="en-GB" dirty="0"/>
              <a:t>% of children in Year 6 (aged 10-11) are </a:t>
            </a:r>
            <a:r>
              <a:rPr lang="en-GB" b="1" dirty="0"/>
              <a:t>obese</a:t>
            </a:r>
            <a:r>
              <a:rPr lang="en-GB" dirty="0"/>
              <a:t> and a further 14.2% are </a:t>
            </a:r>
            <a:r>
              <a:rPr lang="en-GB" dirty="0" smtClean="0"/>
              <a:t>overweight.</a:t>
            </a:r>
          </a:p>
          <a:p>
            <a:r>
              <a:rPr lang="en-GB" dirty="0" smtClean="0"/>
              <a:t>Of </a:t>
            </a:r>
            <a:r>
              <a:rPr lang="en-GB" dirty="0"/>
              <a:t>children in Reception (aged 4-5), 9.1% are </a:t>
            </a:r>
            <a:r>
              <a:rPr lang="en-GB" b="1" dirty="0"/>
              <a:t>obese</a:t>
            </a:r>
            <a:r>
              <a:rPr lang="en-GB" dirty="0"/>
              <a:t> and another 12.8% are overweight.</a:t>
            </a:r>
          </a:p>
        </p:txBody>
      </p:sp>
      <p:pic>
        <p:nvPicPr>
          <p:cNvPr id="15362" name="Picture 2" descr="Image result for weight sc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590465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r>
              <a:rPr lang="en-GB" dirty="0"/>
              <a:t>In 2007 </a:t>
            </a:r>
            <a:r>
              <a:rPr lang="en-GB" dirty="0">
                <a:hlinkClick r:id="rId2"/>
              </a:rPr>
              <a:t>estimates</a:t>
            </a:r>
            <a:r>
              <a:rPr lang="en-GB" dirty="0"/>
              <a:t> of the direct NHS costs of treating overweight and obesity, and related morbidity in England were £4.2 </a:t>
            </a:r>
            <a:r>
              <a:rPr lang="en-GB" dirty="0" smtClean="0"/>
              <a:t>billion.</a:t>
            </a:r>
          </a:p>
          <a:p>
            <a:r>
              <a:rPr lang="en-GB" dirty="0" smtClean="0"/>
              <a:t>By 2015 the figures reached £6.3.</a:t>
            </a:r>
          </a:p>
          <a:p>
            <a:r>
              <a:rPr lang="en-GB" dirty="0"/>
              <a:t>A</a:t>
            </a:r>
            <a:r>
              <a:rPr lang="en-GB" dirty="0" smtClean="0"/>
              <a:t>n </a:t>
            </a:r>
            <a:r>
              <a:rPr lang="en-GB" dirty="0"/>
              <a:t>estimated extra £352 million per year is spent by local authorities on providing formal care for severely obese people compared to healthy weight people.</a:t>
            </a:r>
          </a:p>
        </p:txBody>
      </p:sp>
      <p:pic>
        <p:nvPicPr>
          <p:cNvPr id="17410" name="Picture 2" descr="Image result for nh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48680"/>
            <a:ext cx="4355976" cy="1431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can we do to lead a healthy lifestyle?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6600" b="1" dirty="0" smtClean="0"/>
              <a:t>Be active! Exercise!</a:t>
            </a:r>
            <a:endParaRPr lang="en-GB" sz="6600" b="1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781300"/>
            <a:ext cx="9144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Hands UP!!!!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young people should be active for at least 60 minutes each day. Are you?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15039" r="9470"/>
          <a:stretch>
            <a:fillRect/>
          </a:stretch>
        </p:blipFill>
        <p:spPr bwMode="auto">
          <a:xfrm>
            <a:off x="2555776" y="3284984"/>
            <a:ext cx="4075112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counts as being active?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The Government states that children and young people are recommended to do at least </a:t>
            </a:r>
            <a:r>
              <a:rPr lang="en-GB" b="1" dirty="0" smtClean="0"/>
              <a:t>60 minutes </a:t>
            </a:r>
            <a:r>
              <a:rPr lang="en-GB" dirty="0" smtClean="0"/>
              <a:t>of at least moderate intensity exercise every day.</a:t>
            </a:r>
            <a:endParaRPr lang="en-GB" dirty="0" smtClean="0"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dirty="0" smtClean="0">
                <a:latin typeface="Century Gothic" pitchFamily="34" charset="0"/>
              </a:rPr>
              <a:t>This </a:t>
            </a:r>
            <a:r>
              <a:rPr lang="en-GB" dirty="0">
                <a:latin typeface="Century Gothic" pitchFamily="34" charset="0"/>
              </a:rPr>
              <a:t>means activity that will:</a:t>
            </a:r>
          </a:p>
          <a:p>
            <a:pPr>
              <a:spcBef>
                <a:spcPts val="0"/>
              </a:spcBef>
              <a:defRPr/>
            </a:pPr>
            <a:r>
              <a:rPr lang="en-GB" dirty="0">
                <a:latin typeface="Century Gothic" pitchFamily="34" charset="0"/>
              </a:rPr>
              <a:t>make you breathe harder;</a:t>
            </a:r>
          </a:p>
          <a:p>
            <a:pPr>
              <a:spcBef>
                <a:spcPts val="0"/>
              </a:spcBef>
              <a:defRPr/>
            </a:pPr>
            <a:r>
              <a:rPr lang="en-GB" dirty="0">
                <a:latin typeface="Century Gothic" pitchFamily="34" charset="0"/>
              </a:rPr>
              <a:t>make your heart beat faster;</a:t>
            </a:r>
          </a:p>
          <a:p>
            <a:pPr>
              <a:spcBef>
                <a:spcPts val="0"/>
              </a:spcBef>
              <a:defRPr/>
            </a:pPr>
            <a:r>
              <a:rPr lang="en-GB" dirty="0">
                <a:latin typeface="Century Gothic" pitchFamily="34" charset="0"/>
              </a:rPr>
              <a:t>make you feel warmer and sweat.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3556" y="2780928"/>
            <a:ext cx="288044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Think of ways to be active?!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4853136"/>
          </a:xfrm>
        </p:spPr>
        <p:txBody>
          <a:bodyPr/>
          <a:lstStyle/>
          <a:p>
            <a:pPr>
              <a:defRPr/>
            </a:pPr>
            <a:r>
              <a:rPr lang="en-GB" dirty="0"/>
              <a:t>Walk or cycle to school</a:t>
            </a:r>
          </a:p>
          <a:p>
            <a:pPr>
              <a:defRPr/>
            </a:pPr>
            <a:r>
              <a:rPr lang="en-GB" dirty="0"/>
              <a:t>Walk up the stairs</a:t>
            </a:r>
          </a:p>
          <a:p>
            <a:pPr>
              <a:defRPr/>
            </a:pPr>
            <a:r>
              <a:rPr lang="en-GB" dirty="0"/>
              <a:t>Play with </a:t>
            </a:r>
            <a:r>
              <a:rPr lang="en-GB" dirty="0" smtClean="0"/>
              <a:t>friends in the park</a:t>
            </a:r>
            <a:endParaRPr lang="en-GB" dirty="0"/>
          </a:p>
          <a:p>
            <a:pPr>
              <a:defRPr/>
            </a:pPr>
            <a:r>
              <a:rPr lang="en-GB" dirty="0"/>
              <a:t>Go for a </a:t>
            </a:r>
            <a:r>
              <a:rPr lang="en-GB" dirty="0" smtClean="0"/>
              <a:t>run </a:t>
            </a:r>
            <a:endParaRPr lang="en-GB" dirty="0"/>
          </a:p>
          <a:p>
            <a:pPr>
              <a:defRPr/>
            </a:pPr>
            <a:r>
              <a:rPr lang="en-GB" dirty="0"/>
              <a:t>Help out with housework, e.g. gardening</a:t>
            </a:r>
          </a:p>
          <a:p>
            <a:pPr>
              <a:defRPr/>
            </a:pPr>
            <a:r>
              <a:rPr lang="en-GB" dirty="0"/>
              <a:t>Take part in P.E. </a:t>
            </a:r>
            <a:r>
              <a:rPr lang="en-GB" dirty="0" smtClean="0"/>
              <a:t>Lessons</a:t>
            </a:r>
          </a:p>
          <a:p>
            <a:pPr>
              <a:defRPr/>
            </a:pPr>
            <a:r>
              <a:rPr lang="en-GB" dirty="0" smtClean="0"/>
              <a:t>Take part in extra curricular clubs</a:t>
            </a:r>
          </a:p>
          <a:p>
            <a:pPr>
              <a:defRPr/>
            </a:pPr>
            <a:r>
              <a:rPr lang="en-GB" dirty="0" smtClean="0"/>
              <a:t>Join a sports club</a:t>
            </a:r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16045" r="6769"/>
          <a:stretch>
            <a:fillRect/>
          </a:stretch>
        </p:blipFill>
        <p:spPr bwMode="auto">
          <a:xfrm>
            <a:off x="5570016" y="1340768"/>
            <a:ext cx="35739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437</Words>
  <Application>Microsoft Office PowerPoint</Application>
  <PresentationFormat>On-screen Show (4:3)</PresentationFormat>
  <Paragraphs>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Office Theme</vt:lpstr>
      <vt:lpstr>Healthy Lifestyle </vt:lpstr>
      <vt:lpstr>What does a healthy lifestyle consist off?</vt:lpstr>
      <vt:lpstr>What happens if we don’t lead a healthy lifestyle. </vt:lpstr>
      <vt:lpstr>PowerPoint Presentation</vt:lpstr>
      <vt:lpstr>PowerPoint Presentation</vt:lpstr>
      <vt:lpstr>What can we do to lead a healthy lifestyle?</vt:lpstr>
      <vt:lpstr>Hands UP!!!!</vt:lpstr>
      <vt:lpstr>What counts as being active?</vt:lpstr>
      <vt:lpstr>Think of ways to be active?!</vt:lpstr>
      <vt:lpstr>Eating Healthy!</vt:lpstr>
      <vt:lpstr>Don’t skip breakfast!</vt:lpstr>
      <vt:lpstr>Cut down on saturated fat and sugar!</vt:lpstr>
      <vt:lpstr>Drink Water! Avoid Fizzy Drinks</vt:lpstr>
      <vt:lpstr>To give you a rough idea!</vt:lpstr>
      <vt:lpstr>Eat less salt!</vt:lpstr>
      <vt:lpstr>Sleep!!</vt:lpstr>
      <vt:lpstr>PowerPoint Presentation</vt:lpstr>
      <vt:lpstr>Mr Malavecis’s Top Tips To A Healthier Lifestyle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Lifestyle</dc:title>
  <dc:creator>Owner</dc:creator>
  <cp:lastModifiedBy>Greatfields</cp:lastModifiedBy>
  <cp:revision>19</cp:revision>
  <dcterms:created xsi:type="dcterms:W3CDTF">2017-01-09T22:03:23Z</dcterms:created>
  <dcterms:modified xsi:type="dcterms:W3CDTF">2017-01-10T09:20:26Z</dcterms:modified>
</cp:coreProperties>
</file>