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 id="261" r:id="rId5"/>
    <p:sldId id="262" r:id="rId6"/>
    <p:sldId id="263" r:id="rId7"/>
    <p:sldId id="259" r:id="rId8"/>
    <p:sldId id="260"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90"/>
  </p:normalViewPr>
  <p:slideViewPr>
    <p:cSldViewPr snapToGrid="0" snapToObjects="1">
      <p:cViewPr varScale="1">
        <p:scale>
          <a:sx n="110" d="100"/>
          <a:sy n="110" d="100"/>
        </p:scale>
        <p:origin x="5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23475C-9249-D540-86B6-8DD8896FFFA4}"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6C940-93AE-7B4F-A266-0B9647AAB6E5}" type="slidenum">
              <a:rPr lang="en-US" smtClean="0"/>
              <a:t>‹#›</a:t>
            </a:fld>
            <a:endParaRPr lang="en-US"/>
          </a:p>
        </p:txBody>
      </p:sp>
    </p:spTree>
    <p:extLst>
      <p:ext uri="{BB962C8B-B14F-4D97-AF65-F5344CB8AC3E}">
        <p14:creationId xmlns:p14="http://schemas.microsoft.com/office/powerpoint/2010/main" val="731725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23475C-9249-D540-86B6-8DD8896FFFA4}"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6C940-93AE-7B4F-A266-0B9647AAB6E5}" type="slidenum">
              <a:rPr lang="en-US" smtClean="0"/>
              <a:t>‹#›</a:t>
            </a:fld>
            <a:endParaRPr lang="en-US"/>
          </a:p>
        </p:txBody>
      </p:sp>
    </p:spTree>
    <p:extLst>
      <p:ext uri="{BB962C8B-B14F-4D97-AF65-F5344CB8AC3E}">
        <p14:creationId xmlns:p14="http://schemas.microsoft.com/office/powerpoint/2010/main" val="196039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23475C-9249-D540-86B6-8DD8896FFFA4}"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6C940-93AE-7B4F-A266-0B9647AAB6E5}" type="slidenum">
              <a:rPr lang="en-US" smtClean="0"/>
              <a:t>‹#›</a:t>
            </a:fld>
            <a:endParaRPr lang="en-US"/>
          </a:p>
        </p:txBody>
      </p:sp>
    </p:spTree>
    <p:extLst>
      <p:ext uri="{BB962C8B-B14F-4D97-AF65-F5344CB8AC3E}">
        <p14:creationId xmlns:p14="http://schemas.microsoft.com/office/powerpoint/2010/main" val="595827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23475C-9249-D540-86B6-8DD8896FFFA4}"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6C940-93AE-7B4F-A266-0B9647AAB6E5}" type="slidenum">
              <a:rPr lang="en-US" smtClean="0"/>
              <a:t>‹#›</a:t>
            </a:fld>
            <a:endParaRPr lang="en-US"/>
          </a:p>
        </p:txBody>
      </p:sp>
    </p:spTree>
    <p:extLst>
      <p:ext uri="{BB962C8B-B14F-4D97-AF65-F5344CB8AC3E}">
        <p14:creationId xmlns:p14="http://schemas.microsoft.com/office/powerpoint/2010/main" val="1623838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23475C-9249-D540-86B6-8DD8896FFFA4}"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6C940-93AE-7B4F-A266-0B9647AAB6E5}" type="slidenum">
              <a:rPr lang="en-US" smtClean="0"/>
              <a:t>‹#›</a:t>
            </a:fld>
            <a:endParaRPr lang="en-US"/>
          </a:p>
        </p:txBody>
      </p:sp>
    </p:spTree>
    <p:extLst>
      <p:ext uri="{BB962C8B-B14F-4D97-AF65-F5344CB8AC3E}">
        <p14:creationId xmlns:p14="http://schemas.microsoft.com/office/powerpoint/2010/main" val="1632239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23475C-9249-D540-86B6-8DD8896FFFA4}"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F6C940-93AE-7B4F-A266-0B9647AAB6E5}" type="slidenum">
              <a:rPr lang="en-US" smtClean="0"/>
              <a:t>‹#›</a:t>
            </a:fld>
            <a:endParaRPr lang="en-US"/>
          </a:p>
        </p:txBody>
      </p:sp>
    </p:spTree>
    <p:extLst>
      <p:ext uri="{BB962C8B-B14F-4D97-AF65-F5344CB8AC3E}">
        <p14:creationId xmlns:p14="http://schemas.microsoft.com/office/powerpoint/2010/main" val="1097186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23475C-9249-D540-86B6-8DD8896FFFA4}" type="datetimeFigureOut">
              <a:rPr lang="en-US" smtClean="0"/>
              <a:t>1/11/2017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F6C940-93AE-7B4F-A266-0B9647AAB6E5}" type="slidenum">
              <a:rPr lang="en-US" smtClean="0"/>
              <a:t>‹#›</a:t>
            </a:fld>
            <a:endParaRPr lang="en-US"/>
          </a:p>
        </p:txBody>
      </p:sp>
    </p:spTree>
    <p:extLst>
      <p:ext uri="{BB962C8B-B14F-4D97-AF65-F5344CB8AC3E}">
        <p14:creationId xmlns:p14="http://schemas.microsoft.com/office/powerpoint/2010/main" val="2120509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23475C-9249-D540-86B6-8DD8896FFFA4}" type="datetimeFigureOut">
              <a:rPr lang="en-US" smtClean="0"/>
              <a:t>1/11/2017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F6C940-93AE-7B4F-A266-0B9647AAB6E5}" type="slidenum">
              <a:rPr lang="en-US" smtClean="0"/>
              <a:t>‹#›</a:t>
            </a:fld>
            <a:endParaRPr lang="en-US"/>
          </a:p>
        </p:txBody>
      </p:sp>
    </p:spTree>
    <p:extLst>
      <p:ext uri="{BB962C8B-B14F-4D97-AF65-F5344CB8AC3E}">
        <p14:creationId xmlns:p14="http://schemas.microsoft.com/office/powerpoint/2010/main" val="1904027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23475C-9249-D540-86B6-8DD8896FFFA4}" type="datetimeFigureOut">
              <a:rPr lang="en-US" smtClean="0"/>
              <a:t>1/11/2017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F6C940-93AE-7B4F-A266-0B9647AAB6E5}" type="slidenum">
              <a:rPr lang="en-US" smtClean="0"/>
              <a:t>‹#›</a:t>
            </a:fld>
            <a:endParaRPr lang="en-US"/>
          </a:p>
        </p:txBody>
      </p:sp>
    </p:spTree>
    <p:extLst>
      <p:ext uri="{BB962C8B-B14F-4D97-AF65-F5344CB8AC3E}">
        <p14:creationId xmlns:p14="http://schemas.microsoft.com/office/powerpoint/2010/main" val="1337982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23475C-9249-D540-86B6-8DD8896FFFA4}"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F6C940-93AE-7B4F-A266-0B9647AAB6E5}" type="slidenum">
              <a:rPr lang="en-US" smtClean="0"/>
              <a:t>‹#›</a:t>
            </a:fld>
            <a:endParaRPr lang="en-US"/>
          </a:p>
        </p:txBody>
      </p:sp>
    </p:spTree>
    <p:extLst>
      <p:ext uri="{BB962C8B-B14F-4D97-AF65-F5344CB8AC3E}">
        <p14:creationId xmlns:p14="http://schemas.microsoft.com/office/powerpoint/2010/main" val="1162626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23475C-9249-D540-86B6-8DD8896FFFA4}"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F6C940-93AE-7B4F-A266-0B9647AAB6E5}" type="slidenum">
              <a:rPr lang="en-US" smtClean="0"/>
              <a:t>‹#›</a:t>
            </a:fld>
            <a:endParaRPr lang="en-US"/>
          </a:p>
        </p:txBody>
      </p:sp>
    </p:spTree>
    <p:extLst>
      <p:ext uri="{BB962C8B-B14F-4D97-AF65-F5344CB8AC3E}">
        <p14:creationId xmlns:p14="http://schemas.microsoft.com/office/powerpoint/2010/main" val="308839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23475C-9249-D540-86B6-8DD8896FFFA4}" type="datetimeFigureOut">
              <a:rPr lang="en-US" smtClean="0"/>
              <a:t>1/11/2017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F6C940-93AE-7B4F-A266-0B9647AAB6E5}" type="slidenum">
              <a:rPr lang="en-US" smtClean="0"/>
              <a:t>‹#›</a:t>
            </a:fld>
            <a:endParaRPr lang="en-US"/>
          </a:p>
        </p:txBody>
      </p:sp>
    </p:spTree>
    <p:extLst>
      <p:ext uri="{BB962C8B-B14F-4D97-AF65-F5344CB8AC3E}">
        <p14:creationId xmlns:p14="http://schemas.microsoft.com/office/powerpoint/2010/main" val="259039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51045" y="406986"/>
            <a:ext cx="3895872" cy="893453"/>
          </a:xfrm>
          <a:prstGeom prst="rect">
            <a:avLst/>
          </a:prstGeom>
        </p:spPr>
      </p:pic>
      <p:sp>
        <p:nvSpPr>
          <p:cNvPr id="3" name="Content Placeholder 2"/>
          <p:cNvSpPr>
            <a:spLocks noGrp="1"/>
          </p:cNvSpPr>
          <p:nvPr>
            <p:ph idx="1"/>
          </p:nvPr>
        </p:nvSpPr>
        <p:spPr/>
        <p:txBody>
          <a:bodyP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6600" dirty="0" smtClean="0"/>
          </a:p>
          <a:p>
            <a:pPr marL="0" marR="0" lvl="0" indent="0" algn="ctr" defTabSz="914400" eaLnBrk="1" fontAlgn="auto" latinLnBrk="0" hangingPunct="1">
              <a:lnSpc>
                <a:spcPct val="100000"/>
              </a:lnSpc>
              <a:spcBef>
                <a:spcPts val="0"/>
              </a:spcBef>
              <a:spcAft>
                <a:spcPts val="0"/>
              </a:spcAft>
              <a:buClrTx/>
              <a:buSzTx/>
              <a:buFontTx/>
              <a:buNone/>
              <a:tabLst/>
              <a:defRPr/>
            </a:pPr>
            <a:r>
              <a:rPr lang="en-US" sz="6600" dirty="0" smtClean="0"/>
              <a:t>Assessment and reporting</a:t>
            </a:r>
            <a:endParaRPr lang="en-US" sz="6600" dirty="0"/>
          </a:p>
        </p:txBody>
      </p:sp>
    </p:spTree>
    <p:extLst>
      <p:ext uri="{BB962C8B-B14F-4D97-AF65-F5344CB8AC3E}">
        <p14:creationId xmlns:p14="http://schemas.microsoft.com/office/powerpoint/2010/main" val="228810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51045" y="366372"/>
            <a:ext cx="3895872" cy="893453"/>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2524868314"/>
              </p:ext>
            </p:extLst>
          </p:nvPr>
        </p:nvGraphicFramePr>
        <p:xfrm>
          <a:off x="1026941" y="1629157"/>
          <a:ext cx="5556740" cy="4977747"/>
        </p:xfrm>
        <a:graphic>
          <a:graphicData uri="http://schemas.openxmlformats.org/drawingml/2006/table">
            <a:tbl>
              <a:tblPr firstRow="1" bandRow="1">
                <a:tableStyleId>{5C22544A-7EE6-4342-B048-85BDC9FD1C3A}</a:tableStyleId>
              </a:tblPr>
              <a:tblGrid>
                <a:gridCol w="2778370"/>
                <a:gridCol w="2778370"/>
              </a:tblGrid>
              <a:tr h="553083">
                <a:tc>
                  <a:txBody>
                    <a:bodyPr/>
                    <a:lstStyle/>
                    <a:p>
                      <a:pPr algn="ctr"/>
                      <a:r>
                        <a:rPr lang="en-US" dirty="0" smtClean="0"/>
                        <a:t>A**</a:t>
                      </a:r>
                      <a:endParaRPr lang="en-US" dirty="0"/>
                    </a:p>
                  </a:txBody>
                  <a:tcPr/>
                </a:tc>
                <a:tc>
                  <a:txBody>
                    <a:bodyPr/>
                    <a:lstStyle/>
                    <a:p>
                      <a:pPr algn="ctr"/>
                      <a:r>
                        <a:rPr lang="en-US" dirty="0" smtClean="0"/>
                        <a:t>9</a:t>
                      </a:r>
                      <a:endParaRPr lang="en-US" dirty="0"/>
                    </a:p>
                  </a:txBody>
                  <a:tcPr/>
                </a:tc>
              </a:tr>
              <a:tr h="553083">
                <a:tc>
                  <a:txBody>
                    <a:bodyPr/>
                    <a:lstStyle/>
                    <a:p>
                      <a:pPr algn="ctr"/>
                      <a:r>
                        <a:rPr lang="en-US" dirty="0" smtClean="0"/>
                        <a:t>A*</a:t>
                      </a:r>
                      <a:endParaRPr lang="en-US" dirty="0"/>
                    </a:p>
                  </a:txBody>
                  <a:tcPr/>
                </a:tc>
                <a:tc>
                  <a:txBody>
                    <a:bodyPr/>
                    <a:lstStyle/>
                    <a:p>
                      <a:pPr algn="ctr"/>
                      <a:r>
                        <a:rPr lang="en-US" dirty="0" smtClean="0"/>
                        <a:t>8</a:t>
                      </a:r>
                      <a:endParaRPr lang="en-US" dirty="0"/>
                    </a:p>
                  </a:txBody>
                  <a:tcPr/>
                </a:tc>
              </a:tr>
              <a:tr h="553083">
                <a:tc>
                  <a:txBody>
                    <a:bodyPr/>
                    <a:lstStyle/>
                    <a:p>
                      <a:pPr algn="ctr"/>
                      <a:r>
                        <a:rPr lang="en-US" dirty="0" smtClean="0"/>
                        <a:t>A</a:t>
                      </a:r>
                      <a:endParaRPr lang="en-US" dirty="0"/>
                    </a:p>
                  </a:txBody>
                  <a:tcPr/>
                </a:tc>
                <a:tc>
                  <a:txBody>
                    <a:bodyPr/>
                    <a:lstStyle/>
                    <a:p>
                      <a:pPr algn="ctr"/>
                      <a:r>
                        <a:rPr lang="en-US" dirty="0" smtClean="0"/>
                        <a:t>7</a:t>
                      </a:r>
                      <a:endParaRPr lang="en-US" dirty="0"/>
                    </a:p>
                  </a:txBody>
                  <a:tcPr/>
                </a:tc>
              </a:tr>
              <a:tr h="553083">
                <a:tc>
                  <a:txBody>
                    <a:bodyPr/>
                    <a:lstStyle/>
                    <a:p>
                      <a:pPr algn="ctr"/>
                      <a:r>
                        <a:rPr lang="en-US" dirty="0" smtClean="0"/>
                        <a:t>B</a:t>
                      </a:r>
                      <a:endParaRPr lang="en-US" dirty="0"/>
                    </a:p>
                  </a:txBody>
                  <a:tcPr/>
                </a:tc>
                <a:tc>
                  <a:txBody>
                    <a:bodyPr/>
                    <a:lstStyle/>
                    <a:p>
                      <a:pPr algn="ctr"/>
                      <a:r>
                        <a:rPr lang="en-US" dirty="0" smtClean="0"/>
                        <a:t>6</a:t>
                      </a:r>
                      <a:endParaRPr lang="en-US" dirty="0"/>
                    </a:p>
                  </a:txBody>
                  <a:tcPr/>
                </a:tc>
              </a:tr>
              <a:tr h="553083">
                <a:tc>
                  <a:txBody>
                    <a:bodyPr/>
                    <a:lstStyle/>
                    <a:p>
                      <a:pPr algn="ctr"/>
                      <a:r>
                        <a:rPr lang="en-US" dirty="0" smtClean="0"/>
                        <a:t>C</a:t>
                      </a:r>
                      <a:endParaRPr lang="en-US" dirty="0"/>
                    </a:p>
                  </a:txBody>
                  <a:tcPr/>
                </a:tc>
                <a:tc>
                  <a:txBody>
                    <a:bodyPr/>
                    <a:lstStyle/>
                    <a:p>
                      <a:pPr algn="ctr"/>
                      <a:r>
                        <a:rPr lang="en-US" dirty="0" smtClean="0"/>
                        <a:t>5</a:t>
                      </a:r>
                      <a:endParaRPr lang="en-US" dirty="0"/>
                    </a:p>
                  </a:txBody>
                  <a:tcPr/>
                </a:tc>
              </a:tr>
              <a:tr h="553083">
                <a:tc>
                  <a:txBody>
                    <a:bodyPr/>
                    <a:lstStyle/>
                    <a:p>
                      <a:pPr algn="ctr"/>
                      <a:r>
                        <a:rPr lang="en-US" dirty="0" smtClean="0"/>
                        <a:t>D</a:t>
                      </a:r>
                      <a:endParaRPr lang="en-US" dirty="0"/>
                    </a:p>
                  </a:txBody>
                  <a:tcPr/>
                </a:tc>
                <a:tc>
                  <a:txBody>
                    <a:bodyPr/>
                    <a:lstStyle/>
                    <a:p>
                      <a:pPr algn="ctr"/>
                      <a:r>
                        <a:rPr lang="en-US" dirty="0" smtClean="0"/>
                        <a:t>4</a:t>
                      </a:r>
                      <a:endParaRPr lang="en-US" dirty="0"/>
                    </a:p>
                  </a:txBody>
                  <a:tcPr/>
                </a:tc>
              </a:tr>
              <a:tr h="553083">
                <a:tc>
                  <a:txBody>
                    <a:bodyPr/>
                    <a:lstStyle/>
                    <a:p>
                      <a:pPr algn="ctr"/>
                      <a:r>
                        <a:rPr lang="en-US" dirty="0" smtClean="0"/>
                        <a:t>E</a:t>
                      </a:r>
                      <a:endParaRPr lang="en-US" dirty="0"/>
                    </a:p>
                  </a:txBody>
                  <a:tcPr/>
                </a:tc>
                <a:tc>
                  <a:txBody>
                    <a:bodyPr/>
                    <a:lstStyle/>
                    <a:p>
                      <a:pPr algn="ctr"/>
                      <a:r>
                        <a:rPr lang="en-US" dirty="0" smtClean="0"/>
                        <a:t>3</a:t>
                      </a:r>
                      <a:endParaRPr lang="en-US" dirty="0"/>
                    </a:p>
                  </a:txBody>
                  <a:tcPr/>
                </a:tc>
              </a:tr>
              <a:tr h="553083">
                <a:tc>
                  <a:txBody>
                    <a:bodyPr/>
                    <a:lstStyle/>
                    <a:p>
                      <a:pPr algn="ctr"/>
                      <a:r>
                        <a:rPr lang="en-US" dirty="0" smtClean="0"/>
                        <a:t>F</a:t>
                      </a:r>
                      <a:endParaRPr lang="en-US" dirty="0"/>
                    </a:p>
                  </a:txBody>
                  <a:tcPr/>
                </a:tc>
                <a:tc>
                  <a:txBody>
                    <a:bodyPr/>
                    <a:lstStyle/>
                    <a:p>
                      <a:pPr algn="ctr"/>
                      <a:r>
                        <a:rPr lang="en-US" dirty="0" smtClean="0"/>
                        <a:t>2</a:t>
                      </a:r>
                      <a:endParaRPr lang="en-US" dirty="0"/>
                    </a:p>
                  </a:txBody>
                  <a:tcPr/>
                </a:tc>
              </a:tr>
              <a:tr h="553083">
                <a:tc>
                  <a:txBody>
                    <a:bodyPr/>
                    <a:lstStyle/>
                    <a:p>
                      <a:pPr algn="ctr"/>
                      <a:r>
                        <a:rPr lang="en-US" dirty="0" smtClean="0"/>
                        <a:t>U</a:t>
                      </a:r>
                      <a:endParaRPr lang="en-US" dirty="0"/>
                    </a:p>
                  </a:txBody>
                  <a:tcPr/>
                </a:tc>
                <a:tc>
                  <a:txBody>
                    <a:bodyPr/>
                    <a:lstStyle/>
                    <a:p>
                      <a:pPr algn="ctr"/>
                      <a:r>
                        <a:rPr lang="en-US" dirty="0" smtClean="0"/>
                        <a:t>1</a:t>
                      </a:r>
                      <a:endParaRPr lang="en-US" dirty="0"/>
                    </a:p>
                  </a:txBody>
                  <a:tcPr/>
                </a:tc>
              </a:tr>
            </a:tbl>
          </a:graphicData>
        </a:graphic>
      </p:graphicFrame>
      <p:sp>
        <p:nvSpPr>
          <p:cNvPr id="2" name="TextBox 1"/>
          <p:cNvSpPr txBox="1"/>
          <p:nvPr/>
        </p:nvSpPr>
        <p:spPr>
          <a:xfrm>
            <a:off x="7061982" y="2954215"/>
            <a:ext cx="4572000" cy="1323439"/>
          </a:xfrm>
          <a:prstGeom prst="rect">
            <a:avLst/>
          </a:prstGeom>
          <a:noFill/>
        </p:spPr>
        <p:txBody>
          <a:bodyPr wrap="square" rtlCol="0">
            <a:spAutoFit/>
          </a:bodyPr>
          <a:lstStyle/>
          <a:p>
            <a:r>
              <a:rPr lang="en-US" sz="2000" dirty="0" smtClean="0">
                <a:latin typeface="Gill Sans" charset="0"/>
                <a:ea typeface="Gill Sans" charset="0"/>
                <a:cs typeface="Gill Sans" charset="0"/>
              </a:rPr>
              <a:t>Students will take </a:t>
            </a:r>
            <a:r>
              <a:rPr lang="en-US" sz="2000" b="1" dirty="0" smtClean="0">
                <a:latin typeface="Gill Sans" charset="0"/>
                <a:ea typeface="Gill Sans" charset="0"/>
                <a:cs typeface="Gill Sans" charset="0"/>
              </a:rPr>
              <a:t>all</a:t>
            </a:r>
            <a:r>
              <a:rPr lang="en-US" sz="2000" dirty="0" smtClean="0">
                <a:latin typeface="Gill Sans" charset="0"/>
                <a:ea typeface="Gill Sans" charset="0"/>
                <a:cs typeface="Gill Sans" charset="0"/>
              </a:rPr>
              <a:t> of their GCSEs in May/June 2021</a:t>
            </a:r>
          </a:p>
          <a:p>
            <a:endParaRPr lang="en-US" sz="2000" dirty="0">
              <a:latin typeface="Gill Sans" charset="0"/>
              <a:ea typeface="Gill Sans" charset="0"/>
              <a:cs typeface="Gill Sans" charset="0"/>
            </a:endParaRPr>
          </a:p>
          <a:p>
            <a:r>
              <a:rPr lang="en-US" sz="2000" dirty="0" smtClean="0">
                <a:latin typeface="Gill Sans" charset="0"/>
                <a:ea typeface="Gill Sans" charset="0"/>
                <a:cs typeface="Gill Sans" charset="0"/>
              </a:rPr>
              <a:t>No early entry</a:t>
            </a:r>
            <a:endParaRPr lang="en-US" sz="2000" dirty="0">
              <a:latin typeface="Gill Sans" charset="0"/>
              <a:ea typeface="Gill Sans" charset="0"/>
              <a:cs typeface="Gill Sans" charset="0"/>
            </a:endParaRPr>
          </a:p>
        </p:txBody>
      </p:sp>
      <p:sp>
        <p:nvSpPr>
          <p:cNvPr id="3" name="TextBox 2"/>
          <p:cNvSpPr txBox="1"/>
          <p:nvPr/>
        </p:nvSpPr>
        <p:spPr>
          <a:xfrm>
            <a:off x="1609664" y="1259825"/>
            <a:ext cx="1751162" cy="369332"/>
          </a:xfrm>
          <a:prstGeom prst="rect">
            <a:avLst/>
          </a:prstGeom>
          <a:noFill/>
        </p:spPr>
        <p:txBody>
          <a:bodyPr wrap="square" rtlCol="0">
            <a:spAutoFit/>
          </a:bodyPr>
          <a:lstStyle/>
          <a:p>
            <a:r>
              <a:rPr lang="en-GB" dirty="0" smtClean="0"/>
              <a:t>Old GCSE grades</a:t>
            </a:r>
            <a:endParaRPr lang="en-GB" dirty="0"/>
          </a:p>
        </p:txBody>
      </p:sp>
      <p:sp>
        <p:nvSpPr>
          <p:cNvPr id="5" name="TextBox 4"/>
          <p:cNvSpPr txBox="1"/>
          <p:nvPr/>
        </p:nvSpPr>
        <p:spPr>
          <a:xfrm>
            <a:off x="4504474" y="1259825"/>
            <a:ext cx="1829596" cy="369332"/>
          </a:xfrm>
          <a:prstGeom prst="rect">
            <a:avLst/>
          </a:prstGeom>
          <a:noFill/>
        </p:spPr>
        <p:txBody>
          <a:bodyPr wrap="square" rtlCol="0">
            <a:spAutoFit/>
          </a:bodyPr>
          <a:lstStyle/>
          <a:p>
            <a:r>
              <a:rPr lang="en-GB" dirty="0" smtClean="0"/>
              <a:t>New GCSE grades</a:t>
            </a:r>
            <a:endParaRPr lang="en-GB" dirty="0"/>
          </a:p>
        </p:txBody>
      </p:sp>
    </p:spTree>
    <p:extLst>
      <p:ext uri="{BB962C8B-B14F-4D97-AF65-F5344CB8AC3E}">
        <p14:creationId xmlns:p14="http://schemas.microsoft.com/office/powerpoint/2010/main" val="3573196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51045" y="406986"/>
            <a:ext cx="3895872" cy="893453"/>
          </a:xfrm>
          <a:prstGeom prst="rect">
            <a:avLst/>
          </a:prstGeom>
        </p:spPr>
      </p:pic>
      <p:sp>
        <p:nvSpPr>
          <p:cNvPr id="5" name="Title 4"/>
          <p:cNvSpPr>
            <a:spLocks noGrp="1"/>
          </p:cNvSpPr>
          <p:nvPr>
            <p:ph type="title"/>
          </p:nvPr>
        </p:nvSpPr>
        <p:spPr/>
        <p:txBody>
          <a:bodyPr>
            <a:normAutofit/>
          </a:bodyPr>
          <a:lstStyle/>
          <a:p>
            <a:pPr algn="ctr"/>
            <a:r>
              <a:rPr lang="en-US" sz="2800" b="1" u="sng" dirty="0" smtClean="0"/>
              <a:t>Curriculum</a:t>
            </a:r>
            <a:endParaRPr lang="en-US" sz="2800" b="1" u="sng" dirty="0"/>
          </a:p>
        </p:txBody>
      </p:sp>
      <p:sp>
        <p:nvSpPr>
          <p:cNvPr id="2" name="Content Placeholder 1"/>
          <p:cNvSpPr>
            <a:spLocks noGrp="1"/>
          </p:cNvSpPr>
          <p:nvPr>
            <p:ph idx="1"/>
          </p:nvPr>
        </p:nvSpPr>
        <p:spPr>
          <a:xfrm>
            <a:off x="838200" y="1825625"/>
            <a:ext cx="10022058" cy="4040603"/>
          </a:xfrm>
        </p:spPr>
        <p:txBody>
          <a:bodyPr>
            <a:normAutofit fontScale="92500"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Students </a:t>
            </a:r>
            <a:r>
              <a:rPr lang="en-US" dirty="0" smtClean="0"/>
              <a:t>are currently </a:t>
            </a:r>
            <a:r>
              <a:rPr lang="en-US" dirty="0" smtClean="0"/>
              <a:t>take the following subjects:</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English</a:t>
            </a:r>
          </a:p>
          <a:p>
            <a:pPr marL="0" marR="0" lvl="0" indent="0" defTabSz="914400" eaLnBrk="1" fontAlgn="auto" latinLnBrk="0" hangingPunct="1">
              <a:lnSpc>
                <a:spcPct val="100000"/>
              </a:lnSpc>
              <a:spcBef>
                <a:spcPts val="0"/>
              </a:spcBef>
              <a:spcAft>
                <a:spcPts val="0"/>
              </a:spcAft>
              <a:buClrTx/>
              <a:buSzTx/>
              <a:buFontTx/>
              <a:buNone/>
              <a:tabLst/>
              <a:defRPr/>
            </a:pPr>
            <a:r>
              <a:rPr lang="en-US" dirty="0" err="1" smtClean="0"/>
              <a:t>Maths</a:t>
            </a: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Science</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Spanish</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PE</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Art</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History</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Geography</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Performing Arts (to be introduced in September)</a:t>
            </a:r>
            <a:endParaRPr lang="en-US" dirty="0"/>
          </a:p>
        </p:txBody>
      </p:sp>
      <p:sp>
        <p:nvSpPr>
          <p:cNvPr id="3" name="TextBox 2"/>
          <p:cNvSpPr txBox="1"/>
          <p:nvPr/>
        </p:nvSpPr>
        <p:spPr>
          <a:xfrm>
            <a:off x="838200" y="6161650"/>
            <a:ext cx="9495693" cy="461665"/>
          </a:xfrm>
          <a:prstGeom prst="rect">
            <a:avLst/>
          </a:prstGeom>
          <a:noFill/>
        </p:spPr>
        <p:txBody>
          <a:bodyPr wrap="square" rtlCol="0">
            <a:spAutoFit/>
          </a:bodyPr>
          <a:lstStyle/>
          <a:p>
            <a:r>
              <a:rPr lang="en-US" sz="2400" b="1" dirty="0" smtClean="0"/>
              <a:t>Students will make their GCSE option choices at the end of Year 9</a:t>
            </a:r>
            <a:endParaRPr lang="en-US" sz="2400" b="1" dirty="0"/>
          </a:p>
        </p:txBody>
      </p:sp>
    </p:spTree>
    <p:extLst>
      <p:ext uri="{BB962C8B-B14F-4D97-AF65-F5344CB8AC3E}">
        <p14:creationId xmlns:p14="http://schemas.microsoft.com/office/powerpoint/2010/main" val="1627269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51045" y="406986"/>
            <a:ext cx="3895872" cy="893453"/>
          </a:xfrm>
          <a:prstGeom prst="rect">
            <a:avLst/>
          </a:prstGeom>
        </p:spPr>
      </p:pic>
      <p:sp>
        <p:nvSpPr>
          <p:cNvPr id="6" name="TextBox 5"/>
          <p:cNvSpPr txBox="1"/>
          <p:nvPr/>
        </p:nvSpPr>
        <p:spPr>
          <a:xfrm>
            <a:off x="3953022" y="1448972"/>
            <a:ext cx="3615397" cy="461665"/>
          </a:xfrm>
          <a:prstGeom prst="rect">
            <a:avLst/>
          </a:prstGeom>
          <a:noFill/>
        </p:spPr>
        <p:txBody>
          <a:bodyPr wrap="square" rtlCol="0">
            <a:spAutoFit/>
          </a:bodyPr>
          <a:lstStyle/>
          <a:p>
            <a:pPr algn="ctr"/>
            <a:r>
              <a:rPr lang="en-US" sz="2400" b="1" dirty="0" smtClean="0">
                <a:latin typeface="Gill Sans" charset="0"/>
                <a:ea typeface="Gill Sans" charset="0"/>
                <a:cs typeface="Gill Sans" charset="0"/>
              </a:rPr>
              <a:t>Assessment system</a:t>
            </a:r>
            <a:endParaRPr lang="en-US" sz="2400" b="1" dirty="0">
              <a:latin typeface="Gill Sans" charset="0"/>
              <a:ea typeface="Gill Sans" charset="0"/>
              <a:cs typeface="Gill Sans" charset="0"/>
            </a:endParaRPr>
          </a:p>
        </p:txBody>
      </p:sp>
      <p:sp>
        <p:nvSpPr>
          <p:cNvPr id="7" name="TextBox 6"/>
          <p:cNvSpPr txBox="1"/>
          <p:nvPr/>
        </p:nvSpPr>
        <p:spPr>
          <a:xfrm>
            <a:off x="900332" y="2059170"/>
            <a:ext cx="8736037" cy="3693319"/>
          </a:xfrm>
          <a:prstGeom prst="rect">
            <a:avLst/>
          </a:prstGeom>
          <a:noFill/>
        </p:spPr>
        <p:txBody>
          <a:bodyPr wrap="square" rtlCol="0">
            <a:spAutoFit/>
          </a:bodyPr>
          <a:lstStyle/>
          <a:p>
            <a:r>
              <a:rPr lang="en-US" dirty="0" smtClean="0"/>
              <a:t>There are four Tracking Assessments every year:</a:t>
            </a:r>
          </a:p>
          <a:p>
            <a:endParaRPr lang="en-US" dirty="0"/>
          </a:p>
          <a:p>
            <a:r>
              <a:rPr lang="en-US" dirty="0" smtClean="0"/>
              <a:t>October</a:t>
            </a:r>
          </a:p>
          <a:p>
            <a:r>
              <a:rPr lang="en-US" dirty="0" smtClean="0"/>
              <a:t>December</a:t>
            </a:r>
          </a:p>
          <a:p>
            <a:r>
              <a:rPr lang="en-US" dirty="0" smtClean="0"/>
              <a:t>March</a:t>
            </a:r>
          </a:p>
          <a:p>
            <a:r>
              <a:rPr lang="en-US" dirty="0" smtClean="0"/>
              <a:t>July (end of year tests)</a:t>
            </a:r>
          </a:p>
          <a:p>
            <a:endParaRPr lang="en-US" dirty="0"/>
          </a:p>
          <a:p>
            <a:endParaRPr lang="en-US" dirty="0" smtClean="0"/>
          </a:p>
          <a:p>
            <a:r>
              <a:rPr lang="en-US" dirty="0" smtClean="0"/>
              <a:t>Tracking Assessments are all directly linked to GCSE content and skills</a:t>
            </a:r>
          </a:p>
          <a:p>
            <a:endParaRPr lang="en-US" dirty="0"/>
          </a:p>
          <a:p>
            <a:r>
              <a:rPr lang="en-US" dirty="0" smtClean="0"/>
              <a:t>They are marked using a GCSE style mark scheme</a:t>
            </a:r>
          </a:p>
          <a:p>
            <a:endParaRPr lang="en-US" dirty="0"/>
          </a:p>
          <a:p>
            <a:r>
              <a:rPr lang="en-US" dirty="0" smtClean="0"/>
              <a:t>Tests are moderated </a:t>
            </a:r>
            <a:r>
              <a:rPr lang="en-US" dirty="0" smtClean="0"/>
              <a:t>by </a:t>
            </a:r>
            <a:r>
              <a:rPr lang="en-US" dirty="0" smtClean="0"/>
              <a:t>Heads of Department in other schools</a:t>
            </a:r>
            <a:endParaRPr lang="en-US" dirty="0"/>
          </a:p>
        </p:txBody>
      </p:sp>
    </p:spTree>
    <p:extLst>
      <p:ext uri="{BB962C8B-B14F-4D97-AF65-F5344CB8AC3E}">
        <p14:creationId xmlns:p14="http://schemas.microsoft.com/office/powerpoint/2010/main" val="364333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51045" y="406986"/>
            <a:ext cx="3895872" cy="893453"/>
          </a:xfrm>
          <a:prstGeom prst="rect">
            <a:avLst/>
          </a:prstGeom>
        </p:spPr>
      </p:pic>
      <p:sp>
        <p:nvSpPr>
          <p:cNvPr id="6" name="TextBox 5"/>
          <p:cNvSpPr txBox="1"/>
          <p:nvPr/>
        </p:nvSpPr>
        <p:spPr>
          <a:xfrm>
            <a:off x="3953022" y="1448972"/>
            <a:ext cx="3615397" cy="461665"/>
          </a:xfrm>
          <a:prstGeom prst="rect">
            <a:avLst/>
          </a:prstGeom>
          <a:noFill/>
        </p:spPr>
        <p:txBody>
          <a:bodyPr wrap="square" rtlCol="0">
            <a:spAutoFit/>
          </a:bodyPr>
          <a:lstStyle/>
          <a:p>
            <a:pPr algn="ctr"/>
            <a:r>
              <a:rPr lang="en-US" sz="2400" b="1" dirty="0" smtClean="0">
                <a:latin typeface="Gill Sans" charset="0"/>
                <a:ea typeface="Gill Sans" charset="0"/>
                <a:cs typeface="Gill Sans" charset="0"/>
              </a:rPr>
              <a:t>Why do we assess?</a:t>
            </a:r>
            <a:endParaRPr lang="en-US" sz="2400" b="1" dirty="0">
              <a:latin typeface="Gill Sans" charset="0"/>
              <a:ea typeface="Gill Sans" charset="0"/>
              <a:cs typeface="Gill Sans" charset="0"/>
            </a:endParaRPr>
          </a:p>
        </p:txBody>
      </p:sp>
      <p:sp>
        <p:nvSpPr>
          <p:cNvPr id="7" name="TextBox 6"/>
          <p:cNvSpPr txBox="1"/>
          <p:nvPr/>
        </p:nvSpPr>
        <p:spPr>
          <a:xfrm>
            <a:off x="900332" y="2059170"/>
            <a:ext cx="8736037" cy="3416320"/>
          </a:xfrm>
          <a:prstGeom prst="rect">
            <a:avLst/>
          </a:prstGeom>
          <a:noFill/>
        </p:spPr>
        <p:txBody>
          <a:bodyPr wrap="square" rtlCol="0">
            <a:spAutoFit/>
          </a:bodyPr>
          <a:lstStyle/>
          <a:p>
            <a:r>
              <a:rPr lang="en-US" dirty="0" smtClean="0"/>
              <a:t>To identify gaps in students’ learning/understanding</a:t>
            </a:r>
          </a:p>
          <a:p>
            <a:endParaRPr lang="en-US" dirty="0"/>
          </a:p>
          <a:p>
            <a:r>
              <a:rPr lang="en-US" dirty="0" smtClean="0"/>
              <a:t>To provide students with the opportunity to practice/revise topics they don’t understand</a:t>
            </a:r>
          </a:p>
          <a:p>
            <a:endParaRPr lang="en-US" dirty="0"/>
          </a:p>
          <a:p>
            <a:r>
              <a:rPr lang="en-US" dirty="0"/>
              <a:t>To enable the teacher to reteach topics which students haven’t understood before moving on</a:t>
            </a:r>
          </a:p>
          <a:p>
            <a:endParaRPr lang="en-US" dirty="0"/>
          </a:p>
          <a:p>
            <a:r>
              <a:rPr lang="en-US" dirty="0" smtClean="0"/>
              <a:t>To move the students’ learning forward</a:t>
            </a:r>
          </a:p>
          <a:p>
            <a:endParaRPr lang="en-US" dirty="0"/>
          </a:p>
          <a:p>
            <a:r>
              <a:rPr lang="en-US" dirty="0" smtClean="0"/>
              <a:t>These </a:t>
            </a:r>
            <a:r>
              <a:rPr lang="en-US" dirty="0" smtClean="0"/>
              <a:t>are not high stake/high accountability tests </a:t>
            </a:r>
            <a:r>
              <a:rPr lang="mr-IN" dirty="0" smtClean="0"/>
              <a:t>–</a:t>
            </a:r>
            <a:r>
              <a:rPr lang="en-US" dirty="0" smtClean="0"/>
              <a:t> we do not want students to “stress” about them</a:t>
            </a:r>
          </a:p>
          <a:p>
            <a:endParaRPr lang="en-US" b="1" dirty="0"/>
          </a:p>
        </p:txBody>
      </p:sp>
    </p:spTree>
    <p:extLst>
      <p:ext uri="{BB962C8B-B14F-4D97-AF65-F5344CB8AC3E}">
        <p14:creationId xmlns:p14="http://schemas.microsoft.com/office/powerpoint/2010/main" val="1780601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51045" y="406986"/>
            <a:ext cx="3895872" cy="893453"/>
          </a:xfrm>
          <a:prstGeom prst="rect">
            <a:avLst/>
          </a:prstGeom>
        </p:spPr>
      </p:pic>
      <p:sp>
        <p:nvSpPr>
          <p:cNvPr id="6" name="TextBox 5"/>
          <p:cNvSpPr txBox="1"/>
          <p:nvPr/>
        </p:nvSpPr>
        <p:spPr>
          <a:xfrm>
            <a:off x="2067951" y="1448972"/>
            <a:ext cx="7005711" cy="461665"/>
          </a:xfrm>
          <a:prstGeom prst="rect">
            <a:avLst/>
          </a:prstGeom>
          <a:noFill/>
        </p:spPr>
        <p:txBody>
          <a:bodyPr wrap="square" rtlCol="0">
            <a:spAutoFit/>
          </a:bodyPr>
          <a:lstStyle/>
          <a:p>
            <a:pPr algn="ctr"/>
            <a:r>
              <a:rPr lang="en-US" sz="2400" b="1" dirty="0" smtClean="0">
                <a:latin typeface="Gill Sans" charset="0"/>
                <a:ea typeface="Gill Sans" charset="0"/>
                <a:cs typeface="Gill Sans" charset="0"/>
              </a:rPr>
              <a:t>How do we monitor students’ progress?</a:t>
            </a:r>
            <a:endParaRPr lang="en-US" sz="2400" b="1" dirty="0">
              <a:latin typeface="Gill Sans" charset="0"/>
              <a:ea typeface="Gill Sans" charset="0"/>
              <a:cs typeface="Gill Sans" charset="0"/>
            </a:endParaRPr>
          </a:p>
        </p:txBody>
      </p:sp>
      <p:sp>
        <p:nvSpPr>
          <p:cNvPr id="7" name="TextBox 6"/>
          <p:cNvSpPr txBox="1"/>
          <p:nvPr/>
        </p:nvSpPr>
        <p:spPr>
          <a:xfrm>
            <a:off x="886265" y="2157511"/>
            <a:ext cx="8736037" cy="2862322"/>
          </a:xfrm>
          <a:prstGeom prst="rect">
            <a:avLst/>
          </a:prstGeom>
          <a:noFill/>
        </p:spPr>
        <p:txBody>
          <a:bodyPr wrap="square" rtlCol="0">
            <a:spAutoFit/>
          </a:bodyPr>
          <a:lstStyle/>
          <a:p>
            <a:r>
              <a:rPr lang="en-US" dirty="0" smtClean="0">
                <a:latin typeface="Gill Sans" charset="0"/>
                <a:ea typeface="Gill Sans" charset="0"/>
                <a:cs typeface="Gill Sans" charset="0"/>
              </a:rPr>
              <a:t>Students are set a GCSE target based on </a:t>
            </a:r>
            <a:r>
              <a:rPr lang="en-US" dirty="0" smtClean="0">
                <a:latin typeface="Gill Sans" charset="0"/>
                <a:ea typeface="Gill Sans" charset="0"/>
                <a:cs typeface="Gill Sans" charset="0"/>
              </a:rPr>
              <a:t>their Key </a:t>
            </a:r>
            <a:r>
              <a:rPr lang="en-US" dirty="0" smtClean="0">
                <a:latin typeface="Gill Sans" charset="0"/>
                <a:ea typeface="Gill Sans" charset="0"/>
                <a:cs typeface="Gill Sans" charset="0"/>
              </a:rPr>
              <a:t>Stage 2 SATs </a:t>
            </a:r>
            <a:r>
              <a:rPr lang="en-US" dirty="0" smtClean="0">
                <a:latin typeface="Gill Sans" charset="0"/>
                <a:ea typeface="Gill Sans" charset="0"/>
                <a:cs typeface="Gill Sans" charset="0"/>
              </a:rPr>
              <a:t>result. Students are tracked against this target in all of the Tracking Assessments.</a:t>
            </a:r>
            <a:endParaRPr lang="en-US" dirty="0" smtClean="0">
              <a:latin typeface="Gill Sans" charset="0"/>
              <a:ea typeface="Gill Sans" charset="0"/>
              <a:cs typeface="Gill Sans" charset="0"/>
            </a:endParaRPr>
          </a:p>
          <a:p>
            <a:endParaRPr lang="en-US" dirty="0">
              <a:latin typeface="Gill Sans" charset="0"/>
              <a:ea typeface="Gill Sans" charset="0"/>
              <a:cs typeface="Gill Sans" charset="0"/>
            </a:endParaRPr>
          </a:p>
          <a:p>
            <a:r>
              <a:rPr lang="en-US" dirty="0" smtClean="0">
                <a:latin typeface="Gill Sans" charset="0"/>
                <a:ea typeface="Gill Sans" charset="0"/>
                <a:cs typeface="Gill Sans" charset="0"/>
              </a:rPr>
              <a:t>Department Action </a:t>
            </a:r>
            <a:r>
              <a:rPr lang="en-US" dirty="0" smtClean="0">
                <a:latin typeface="Gill Sans" charset="0"/>
                <a:ea typeface="Gill Sans" charset="0"/>
                <a:cs typeface="Gill Sans" charset="0"/>
              </a:rPr>
              <a:t>Plans – each department produces an analysis of the results after each Tracking Assessment and identifies topics that need to be retaught and students/groups that need extra support or intervention in class</a:t>
            </a:r>
            <a:endParaRPr lang="en-US" dirty="0" smtClean="0">
              <a:latin typeface="Gill Sans" charset="0"/>
              <a:ea typeface="Gill Sans" charset="0"/>
              <a:cs typeface="Gill Sans" charset="0"/>
            </a:endParaRPr>
          </a:p>
          <a:p>
            <a:endParaRPr lang="en-US" dirty="0">
              <a:latin typeface="Gill Sans" charset="0"/>
              <a:ea typeface="Gill Sans" charset="0"/>
              <a:cs typeface="Gill Sans" charset="0"/>
            </a:endParaRPr>
          </a:p>
          <a:p>
            <a:r>
              <a:rPr lang="en-US" dirty="0" smtClean="0">
                <a:latin typeface="Gill Sans" charset="0"/>
                <a:ea typeface="Gill Sans" charset="0"/>
                <a:cs typeface="Gill Sans" charset="0"/>
              </a:rPr>
              <a:t>The Head of Year analyses the data for the whole year group and will send letters to home to any students who may need extra support. In addition extra support and intervention will be put in place for these students. </a:t>
            </a:r>
            <a:endParaRPr lang="en-US" dirty="0">
              <a:latin typeface="Gill Sans" charset="0"/>
              <a:ea typeface="Gill Sans" charset="0"/>
              <a:cs typeface="Gill Sans" charset="0"/>
            </a:endParaRPr>
          </a:p>
        </p:txBody>
      </p:sp>
    </p:spTree>
    <p:extLst>
      <p:ext uri="{BB962C8B-B14F-4D97-AF65-F5344CB8AC3E}">
        <p14:creationId xmlns:p14="http://schemas.microsoft.com/office/powerpoint/2010/main" val="3635610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51045" y="406986"/>
            <a:ext cx="3895872" cy="893453"/>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4171517877"/>
              </p:ext>
            </p:extLst>
          </p:nvPr>
        </p:nvGraphicFramePr>
        <p:xfrm>
          <a:off x="2079804" y="1532956"/>
          <a:ext cx="6344532" cy="5255769"/>
        </p:xfrm>
        <a:graphic>
          <a:graphicData uri="http://schemas.openxmlformats.org/drawingml/2006/table">
            <a:tbl>
              <a:tblPr firstRow="1" bandRow="1">
                <a:tableStyleId>{5C22544A-7EE6-4342-B048-85BDC9FD1C3A}</a:tableStyleId>
              </a:tblPr>
              <a:tblGrid>
                <a:gridCol w="1586133"/>
                <a:gridCol w="1586133"/>
                <a:gridCol w="1586133"/>
                <a:gridCol w="1586133"/>
              </a:tblGrid>
              <a:tr h="657507">
                <a:tc>
                  <a:txBody>
                    <a:bodyPr/>
                    <a:lstStyle/>
                    <a:p>
                      <a:endParaRPr lang="en-US" dirty="0"/>
                    </a:p>
                  </a:txBody>
                  <a:tcPr/>
                </a:tc>
                <a:tc>
                  <a:txBody>
                    <a:bodyPr/>
                    <a:lstStyle/>
                    <a:p>
                      <a:r>
                        <a:rPr lang="en-US" dirty="0" smtClean="0"/>
                        <a:t>Target</a:t>
                      </a:r>
                      <a:endParaRPr lang="en-US" dirty="0"/>
                    </a:p>
                  </a:txBody>
                  <a:tcPr/>
                </a:tc>
                <a:tc>
                  <a:txBody>
                    <a:bodyPr/>
                    <a:lstStyle/>
                    <a:p>
                      <a:r>
                        <a:rPr lang="en-US" dirty="0" smtClean="0"/>
                        <a:t>Projected</a:t>
                      </a:r>
                      <a:r>
                        <a:rPr lang="en-US" baseline="0" dirty="0" smtClean="0"/>
                        <a:t> grade</a:t>
                      </a:r>
                      <a:endParaRPr lang="en-US" dirty="0"/>
                    </a:p>
                  </a:txBody>
                  <a:tcPr/>
                </a:tc>
                <a:tc>
                  <a:txBody>
                    <a:bodyPr/>
                    <a:lstStyle/>
                    <a:p>
                      <a:r>
                        <a:rPr lang="en-US" dirty="0" smtClean="0"/>
                        <a:t>Progress</a:t>
                      </a:r>
                      <a:endParaRPr lang="en-US" dirty="0"/>
                    </a:p>
                  </a:txBody>
                  <a:tcPr/>
                </a:tc>
              </a:tr>
              <a:tr h="507297">
                <a:tc>
                  <a:txBody>
                    <a:bodyPr/>
                    <a:lstStyle/>
                    <a:p>
                      <a:r>
                        <a:rPr lang="en-US" dirty="0" smtClean="0"/>
                        <a:t>English</a:t>
                      </a:r>
                      <a:endParaRPr lang="en-US" dirty="0"/>
                    </a:p>
                  </a:txBody>
                  <a:tcPr/>
                </a:tc>
                <a:tc>
                  <a:txBody>
                    <a:bodyPr/>
                    <a:lstStyle/>
                    <a:p>
                      <a:r>
                        <a:rPr lang="en-US" dirty="0" smtClean="0"/>
                        <a:t>7</a:t>
                      </a:r>
                      <a:endParaRPr lang="en-US" dirty="0"/>
                    </a:p>
                  </a:txBody>
                  <a:tcPr/>
                </a:tc>
                <a:tc>
                  <a:txBody>
                    <a:bodyPr/>
                    <a:lstStyle/>
                    <a:p>
                      <a:r>
                        <a:rPr lang="en-US" dirty="0" smtClean="0"/>
                        <a:t>7</a:t>
                      </a:r>
                      <a:endParaRPr lang="en-US" dirty="0"/>
                    </a:p>
                  </a:txBody>
                  <a:tcPr/>
                </a:tc>
                <a:tc>
                  <a:txBody>
                    <a:bodyPr/>
                    <a:lstStyle/>
                    <a:p>
                      <a:r>
                        <a:rPr lang="en-US" dirty="0" smtClean="0"/>
                        <a:t>On track</a:t>
                      </a:r>
                      <a:endParaRPr lang="en-US" dirty="0"/>
                    </a:p>
                  </a:txBody>
                  <a:tcPr/>
                </a:tc>
              </a:tr>
              <a:tr h="847809">
                <a:tc>
                  <a:txBody>
                    <a:bodyPr/>
                    <a:lstStyle/>
                    <a:p>
                      <a:r>
                        <a:rPr lang="en-US" dirty="0" err="1" smtClean="0"/>
                        <a:t>Maths</a:t>
                      </a:r>
                      <a:endParaRPr lang="en-US" dirty="0"/>
                    </a:p>
                  </a:txBody>
                  <a:tcPr/>
                </a:tc>
                <a:tc>
                  <a:txBody>
                    <a:bodyPr/>
                    <a:lstStyle/>
                    <a:p>
                      <a:r>
                        <a:rPr lang="en-US" dirty="0" smtClean="0"/>
                        <a:t>7</a:t>
                      </a:r>
                      <a:endParaRPr lang="en-US" dirty="0"/>
                    </a:p>
                  </a:txBody>
                  <a:tcPr/>
                </a:tc>
                <a:tc>
                  <a:txBody>
                    <a:bodyPr/>
                    <a:lstStyle/>
                    <a:p>
                      <a:r>
                        <a:rPr lang="en-US" dirty="0" smtClean="0"/>
                        <a:t>5</a:t>
                      </a:r>
                      <a:endParaRPr lang="en-US" dirty="0"/>
                    </a:p>
                  </a:txBody>
                  <a:tcPr/>
                </a:tc>
                <a:tc>
                  <a:txBody>
                    <a:bodyPr/>
                    <a:lstStyle/>
                    <a:p>
                      <a:r>
                        <a:rPr lang="en-US" dirty="0" smtClean="0"/>
                        <a:t>Not making expected progress</a:t>
                      </a:r>
                      <a:endParaRPr lang="en-US" dirty="0"/>
                    </a:p>
                  </a:txBody>
                  <a:tcPr/>
                </a:tc>
              </a:tr>
              <a:tr h="507297">
                <a:tc>
                  <a:txBody>
                    <a:bodyPr/>
                    <a:lstStyle/>
                    <a:p>
                      <a:r>
                        <a:rPr lang="en-US" dirty="0" smtClean="0"/>
                        <a:t>Science</a:t>
                      </a:r>
                      <a:endParaRPr lang="en-US" dirty="0"/>
                    </a:p>
                  </a:txBody>
                  <a:tcPr/>
                </a:tc>
                <a:tc>
                  <a:txBody>
                    <a:bodyPr/>
                    <a:lstStyle/>
                    <a:p>
                      <a:r>
                        <a:rPr lang="en-US" dirty="0" smtClean="0"/>
                        <a:t>7</a:t>
                      </a:r>
                      <a:endParaRPr lang="en-US" dirty="0"/>
                    </a:p>
                  </a:txBody>
                  <a:tcPr/>
                </a:tc>
                <a:tc>
                  <a:txBody>
                    <a:bodyPr/>
                    <a:lstStyle/>
                    <a:p>
                      <a:r>
                        <a:rPr lang="en-US" dirty="0" smtClean="0"/>
                        <a:t>6</a:t>
                      </a:r>
                      <a:endParaRPr lang="en-US" dirty="0"/>
                    </a:p>
                  </a:txBody>
                  <a:tcPr/>
                </a:tc>
                <a:tc>
                  <a:txBody>
                    <a:bodyPr/>
                    <a:lstStyle/>
                    <a:p>
                      <a:r>
                        <a:rPr lang="en-US" dirty="0" smtClean="0"/>
                        <a:t>Below</a:t>
                      </a:r>
                      <a:r>
                        <a:rPr lang="en-US" baseline="0" dirty="0" smtClean="0"/>
                        <a:t> target</a:t>
                      </a:r>
                      <a:endParaRPr lang="en-US" dirty="0"/>
                    </a:p>
                  </a:txBody>
                  <a:tcPr/>
                </a:tc>
              </a:tr>
              <a:tr h="593466">
                <a:tc>
                  <a:txBody>
                    <a:bodyPr/>
                    <a:lstStyle/>
                    <a:p>
                      <a:r>
                        <a:rPr lang="en-US" dirty="0" smtClean="0"/>
                        <a:t>Spanish</a:t>
                      </a:r>
                      <a:endParaRPr lang="en-US" dirty="0"/>
                    </a:p>
                  </a:txBody>
                  <a:tcPr/>
                </a:tc>
                <a:tc>
                  <a:txBody>
                    <a:bodyPr/>
                    <a:lstStyle/>
                    <a:p>
                      <a:r>
                        <a:rPr lang="en-US" dirty="0" smtClean="0"/>
                        <a:t>7</a:t>
                      </a:r>
                      <a:endParaRPr lang="en-US" dirty="0"/>
                    </a:p>
                  </a:txBody>
                  <a:tcPr/>
                </a:tc>
                <a:tc>
                  <a:txBody>
                    <a:bodyPr/>
                    <a:lstStyle/>
                    <a:p>
                      <a:r>
                        <a:rPr lang="en-US" dirty="0" smtClean="0"/>
                        <a:t>8</a:t>
                      </a:r>
                      <a:endParaRPr lang="en-US" dirty="0"/>
                    </a:p>
                  </a:txBody>
                  <a:tcPr/>
                </a:tc>
                <a:tc>
                  <a:txBody>
                    <a:bodyPr/>
                    <a:lstStyle/>
                    <a:p>
                      <a:r>
                        <a:rPr lang="en-US" dirty="0" smtClean="0"/>
                        <a:t>Making</a:t>
                      </a:r>
                      <a:r>
                        <a:rPr lang="en-US" baseline="0" dirty="0" smtClean="0"/>
                        <a:t> good progress</a:t>
                      </a:r>
                      <a:endParaRPr lang="en-US" dirty="0"/>
                    </a:p>
                  </a:txBody>
                  <a:tcPr/>
                </a:tc>
              </a:tr>
              <a:tr h="507297">
                <a:tc>
                  <a:txBody>
                    <a:bodyPr/>
                    <a:lstStyle/>
                    <a:p>
                      <a:r>
                        <a:rPr lang="en-US" dirty="0" smtClean="0"/>
                        <a:t>Art</a:t>
                      </a:r>
                      <a:endParaRPr lang="en-US" dirty="0"/>
                    </a:p>
                  </a:txBody>
                  <a:tcPr/>
                </a:tc>
                <a:tc>
                  <a:txBody>
                    <a:bodyPr/>
                    <a:lstStyle/>
                    <a:p>
                      <a:r>
                        <a:rPr lang="en-US" dirty="0" smtClean="0"/>
                        <a:t>7</a:t>
                      </a:r>
                      <a:endParaRPr lang="en-US" dirty="0"/>
                    </a:p>
                  </a:txBody>
                  <a:tcPr/>
                </a:tc>
                <a:tc>
                  <a:txBody>
                    <a:bodyPr/>
                    <a:lstStyle/>
                    <a:p>
                      <a:r>
                        <a:rPr lang="en-US" dirty="0" smtClean="0"/>
                        <a:t>4</a:t>
                      </a:r>
                      <a:endParaRPr lang="en-US" dirty="0"/>
                    </a:p>
                  </a:txBody>
                  <a:tcPr/>
                </a:tc>
                <a:tc>
                  <a:txBody>
                    <a:bodyPr/>
                    <a:lstStyle/>
                    <a:p>
                      <a:r>
                        <a:rPr lang="en-US" dirty="0" smtClean="0"/>
                        <a:t>Below target</a:t>
                      </a:r>
                      <a:endParaRPr lang="en-US" dirty="0"/>
                    </a:p>
                  </a:txBody>
                  <a:tcPr/>
                </a:tc>
              </a:tr>
              <a:tr h="507297">
                <a:tc>
                  <a:txBody>
                    <a:bodyPr/>
                    <a:lstStyle/>
                    <a:p>
                      <a:r>
                        <a:rPr lang="en-US" dirty="0" smtClean="0"/>
                        <a:t>History</a:t>
                      </a:r>
                      <a:endParaRPr lang="en-US" dirty="0"/>
                    </a:p>
                  </a:txBody>
                  <a:tcPr/>
                </a:tc>
                <a:tc>
                  <a:txBody>
                    <a:bodyPr/>
                    <a:lstStyle/>
                    <a:p>
                      <a:r>
                        <a:rPr lang="en-US" dirty="0" smtClean="0"/>
                        <a:t>7</a:t>
                      </a:r>
                      <a:endParaRPr lang="en-US" dirty="0"/>
                    </a:p>
                  </a:txBody>
                  <a:tcPr/>
                </a:tc>
                <a:tc>
                  <a:txBody>
                    <a:bodyPr/>
                    <a:lstStyle/>
                    <a:p>
                      <a:r>
                        <a:rPr lang="en-US" dirty="0" smtClean="0"/>
                        <a:t>5</a:t>
                      </a:r>
                      <a:endParaRPr lang="en-US" dirty="0"/>
                    </a:p>
                  </a:txBody>
                  <a:tcPr/>
                </a:tc>
                <a:tc>
                  <a:txBody>
                    <a:bodyPr/>
                    <a:lstStyle/>
                    <a:p>
                      <a:r>
                        <a:rPr lang="en-US" dirty="0" smtClean="0"/>
                        <a:t>Below target</a:t>
                      </a:r>
                      <a:endParaRPr lang="en-US" dirty="0"/>
                    </a:p>
                  </a:txBody>
                  <a:tcPr/>
                </a:tc>
              </a:tr>
              <a:tr h="507297">
                <a:tc>
                  <a:txBody>
                    <a:bodyPr/>
                    <a:lstStyle/>
                    <a:p>
                      <a:r>
                        <a:rPr lang="en-US" dirty="0" smtClean="0"/>
                        <a:t>Geography</a:t>
                      </a:r>
                      <a:endParaRPr lang="en-US" dirty="0"/>
                    </a:p>
                  </a:txBody>
                  <a:tcPr/>
                </a:tc>
                <a:tc>
                  <a:txBody>
                    <a:bodyPr/>
                    <a:lstStyle/>
                    <a:p>
                      <a:r>
                        <a:rPr lang="en-US" dirty="0" smtClean="0"/>
                        <a:t>7</a:t>
                      </a:r>
                      <a:endParaRPr lang="en-US" dirty="0"/>
                    </a:p>
                  </a:txBody>
                  <a:tcPr/>
                </a:tc>
                <a:tc>
                  <a:txBody>
                    <a:bodyPr/>
                    <a:lstStyle/>
                    <a:p>
                      <a:r>
                        <a:rPr lang="en-US" dirty="0" smtClean="0"/>
                        <a:t>7</a:t>
                      </a:r>
                      <a:endParaRPr lang="en-US" dirty="0"/>
                    </a:p>
                  </a:txBody>
                  <a:tcPr/>
                </a:tc>
                <a:tc>
                  <a:txBody>
                    <a:bodyPr/>
                    <a:lstStyle/>
                    <a:p>
                      <a:r>
                        <a:rPr lang="en-US" dirty="0" smtClean="0"/>
                        <a:t>On</a:t>
                      </a:r>
                      <a:r>
                        <a:rPr lang="en-US" baseline="0" dirty="0" smtClean="0"/>
                        <a:t> track</a:t>
                      </a:r>
                      <a:endParaRPr lang="en-US" dirty="0"/>
                    </a:p>
                  </a:txBody>
                  <a:tcPr/>
                </a:tc>
              </a:tr>
              <a:tr h="507297">
                <a:tc>
                  <a:txBody>
                    <a:bodyPr/>
                    <a:lstStyle/>
                    <a:p>
                      <a:r>
                        <a:rPr lang="en-US" dirty="0" smtClean="0"/>
                        <a:t>PE</a:t>
                      </a:r>
                      <a:endParaRPr lang="en-US" dirty="0"/>
                    </a:p>
                  </a:txBody>
                  <a:tcPr/>
                </a:tc>
                <a:tc>
                  <a:txBody>
                    <a:bodyPr/>
                    <a:lstStyle/>
                    <a:p>
                      <a:r>
                        <a:rPr lang="en-US" dirty="0" smtClean="0"/>
                        <a:t>7</a:t>
                      </a:r>
                      <a:endParaRPr lang="en-US" dirty="0"/>
                    </a:p>
                  </a:txBody>
                  <a:tcPr/>
                </a:tc>
                <a:tc>
                  <a:txBody>
                    <a:bodyPr/>
                    <a:lstStyle/>
                    <a:p>
                      <a:r>
                        <a:rPr lang="en-US" dirty="0" smtClean="0"/>
                        <a:t>7</a:t>
                      </a:r>
                      <a:endParaRPr lang="en-US" dirty="0"/>
                    </a:p>
                  </a:txBody>
                  <a:tcPr/>
                </a:tc>
                <a:tc>
                  <a:txBody>
                    <a:bodyPr/>
                    <a:lstStyle/>
                    <a:p>
                      <a:r>
                        <a:rPr lang="en-US" dirty="0" smtClean="0"/>
                        <a:t>On track</a:t>
                      </a:r>
                      <a:endParaRPr lang="en-US" dirty="0"/>
                    </a:p>
                  </a:txBody>
                  <a:tcPr/>
                </a:tc>
              </a:tr>
            </a:tbl>
          </a:graphicData>
        </a:graphic>
      </p:graphicFrame>
      <p:sp>
        <p:nvSpPr>
          <p:cNvPr id="3" name="TextBox 2"/>
          <p:cNvSpPr txBox="1"/>
          <p:nvPr/>
        </p:nvSpPr>
        <p:spPr>
          <a:xfrm>
            <a:off x="4346917" y="1112808"/>
            <a:ext cx="2605974" cy="369332"/>
          </a:xfrm>
          <a:prstGeom prst="rect">
            <a:avLst/>
          </a:prstGeom>
          <a:noFill/>
        </p:spPr>
        <p:txBody>
          <a:bodyPr wrap="square" rtlCol="0">
            <a:spAutoFit/>
          </a:bodyPr>
          <a:lstStyle/>
          <a:p>
            <a:r>
              <a:rPr lang="en-GB" b="1" dirty="0" smtClean="0"/>
              <a:t>Sample report 1 </a:t>
            </a:r>
            <a:endParaRPr lang="en-GB" b="1" dirty="0"/>
          </a:p>
        </p:txBody>
      </p:sp>
      <p:sp>
        <p:nvSpPr>
          <p:cNvPr id="5" name="TextBox 4"/>
          <p:cNvSpPr txBox="1"/>
          <p:nvPr/>
        </p:nvSpPr>
        <p:spPr>
          <a:xfrm>
            <a:off x="8721306" y="2018581"/>
            <a:ext cx="2682815" cy="4801314"/>
          </a:xfrm>
          <a:prstGeom prst="rect">
            <a:avLst/>
          </a:prstGeom>
          <a:noFill/>
        </p:spPr>
        <p:txBody>
          <a:bodyPr wrap="square" rtlCol="0">
            <a:spAutoFit/>
          </a:bodyPr>
          <a:lstStyle/>
          <a:p>
            <a:r>
              <a:rPr lang="en-GB" dirty="0" smtClean="0"/>
              <a:t>We have decided not to use this type of report as it does not provide the parents or students with any information about where the gaps in the student’s knowledge are or what they can do to improve. </a:t>
            </a:r>
          </a:p>
          <a:p>
            <a:endParaRPr lang="en-GB" dirty="0"/>
          </a:p>
          <a:p>
            <a:r>
              <a:rPr lang="en-GB" dirty="0" smtClean="0"/>
              <a:t>This report would also lead to an increase in the pressure and accountability of the tests and could be very demoralising for students over a period of time. </a:t>
            </a:r>
          </a:p>
        </p:txBody>
      </p:sp>
    </p:spTree>
    <p:extLst>
      <p:ext uri="{BB962C8B-B14F-4D97-AF65-F5344CB8AC3E}">
        <p14:creationId xmlns:p14="http://schemas.microsoft.com/office/powerpoint/2010/main" val="1319637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51045" y="406986"/>
            <a:ext cx="3895872" cy="893453"/>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830134172"/>
              </p:ext>
            </p:extLst>
          </p:nvPr>
        </p:nvGraphicFramePr>
        <p:xfrm>
          <a:off x="1043000" y="1475117"/>
          <a:ext cx="7228937" cy="5242516"/>
        </p:xfrm>
        <a:graphic>
          <a:graphicData uri="http://schemas.openxmlformats.org/drawingml/2006/table">
            <a:tbl>
              <a:tblPr firstRow="1" bandRow="1">
                <a:tableStyleId>{5C22544A-7EE6-4342-B048-85BDC9FD1C3A}</a:tableStyleId>
              </a:tblPr>
              <a:tblGrid>
                <a:gridCol w="1276710"/>
                <a:gridCol w="2858059"/>
                <a:gridCol w="3094168"/>
              </a:tblGrid>
              <a:tr h="298888">
                <a:tc>
                  <a:txBody>
                    <a:bodyPr/>
                    <a:lstStyle/>
                    <a:p>
                      <a:endParaRPr lang="en-US" dirty="0"/>
                    </a:p>
                  </a:txBody>
                  <a:tcPr/>
                </a:tc>
                <a:tc>
                  <a:txBody>
                    <a:bodyPr/>
                    <a:lstStyle/>
                    <a:p>
                      <a:r>
                        <a:rPr lang="en-US" dirty="0" smtClean="0"/>
                        <a:t>Progress</a:t>
                      </a:r>
                      <a:endParaRPr lang="en-US" dirty="0"/>
                    </a:p>
                  </a:txBody>
                  <a:tcPr/>
                </a:tc>
                <a:tc>
                  <a:txBody>
                    <a:bodyPr/>
                    <a:lstStyle/>
                    <a:p>
                      <a:r>
                        <a:rPr lang="en-US" dirty="0" smtClean="0"/>
                        <a:t>Targets</a:t>
                      </a:r>
                      <a:endParaRPr lang="en-US" dirty="0"/>
                    </a:p>
                  </a:txBody>
                  <a:tcPr/>
                </a:tc>
              </a:tr>
              <a:tr h="523053">
                <a:tc>
                  <a:txBody>
                    <a:bodyPr/>
                    <a:lstStyle/>
                    <a:p>
                      <a:r>
                        <a:rPr lang="en-US" dirty="0" smtClean="0"/>
                        <a:t>English</a:t>
                      </a:r>
                      <a:endParaRPr lang="en-US" dirty="0"/>
                    </a:p>
                  </a:txBody>
                  <a:tcPr/>
                </a:tc>
                <a:tc>
                  <a:txBody>
                    <a:bodyPr/>
                    <a:lstStyle/>
                    <a:p>
                      <a:r>
                        <a:rPr lang="en-US" dirty="0" smtClean="0"/>
                        <a:t>Not making</a:t>
                      </a:r>
                      <a:r>
                        <a:rPr lang="en-US" baseline="0" dirty="0" smtClean="0"/>
                        <a:t> expected progress</a:t>
                      </a:r>
                      <a:endParaRPr lang="en-US" dirty="0"/>
                    </a:p>
                  </a:txBody>
                  <a:tcPr/>
                </a:tc>
                <a:tc>
                  <a:txBody>
                    <a:bodyPr/>
                    <a:lstStyle/>
                    <a:p>
                      <a:r>
                        <a:rPr lang="en-US" dirty="0" smtClean="0"/>
                        <a:t>To</a:t>
                      </a:r>
                      <a:r>
                        <a:rPr lang="en-US" baseline="0" dirty="0" smtClean="0"/>
                        <a:t> identify the spotlight word and explain it in more detail</a:t>
                      </a:r>
                      <a:endParaRPr lang="en-US" dirty="0"/>
                    </a:p>
                  </a:txBody>
                  <a:tcPr/>
                </a:tc>
              </a:tr>
              <a:tr h="523053">
                <a:tc>
                  <a:txBody>
                    <a:bodyPr/>
                    <a:lstStyle/>
                    <a:p>
                      <a:r>
                        <a:rPr lang="en-US" dirty="0" err="1" smtClean="0"/>
                        <a:t>Maths</a:t>
                      </a:r>
                      <a:endParaRPr lang="en-US" dirty="0"/>
                    </a:p>
                  </a:txBody>
                  <a:tcPr/>
                </a:tc>
                <a:tc>
                  <a:txBody>
                    <a:bodyPr/>
                    <a:lstStyle/>
                    <a:p>
                      <a:r>
                        <a:rPr lang="en-US" dirty="0" smtClean="0"/>
                        <a:t>Not</a:t>
                      </a:r>
                      <a:r>
                        <a:rPr lang="en-US" baseline="0" dirty="0" smtClean="0"/>
                        <a:t> making expected progress</a:t>
                      </a:r>
                      <a:endParaRPr lang="en-US" dirty="0"/>
                    </a:p>
                  </a:txBody>
                  <a:tcPr/>
                </a:tc>
                <a:tc>
                  <a:txBody>
                    <a:bodyPr/>
                    <a:lstStyle/>
                    <a:p>
                      <a:r>
                        <a:rPr lang="en-US" dirty="0" smtClean="0"/>
                        <a:t>To practice how to work out the area of a trapezium</a:t>
                      </a:r>
                      <a:endParaRPr lang="en-US" dirty="0"/>
                    </a:p>
                  </a:txBody>
                  <a:tcPr/>
                </a:tc>
              </a:tr>
              <a:tr h="523053">
                <a:tc>
                  <a:txBody>
                    <a:bodyPr/>
                    <a:lstStyle/>
                    <a:p>
                      <a:r>
                        <a:rPr lang="en-US" dirty="0" smtClean="0"/>
                        <a:t>Science</a:t>
                      </a:r>
                      <a:endParaRPr lang="en-US" dirty="0"/>
                    </a:p>
                  </a:txBody>
                  <a:tcPr/>
                </a:tc>
                <a:tc>
                  <a:txBody>
                    <a:bodyPr/>
                    <a:lstStyle/>
                    <a:p>
                      <a:r>
                        <a:rPr lang="en-US" dirty="0" smtClean="0"/>
                        <a:t>Not making</a:t>
                      </a:r>
                      <a:r>
                        <a:rPr lang="en-US" baseline="0" dirty="0" smtClean="0"/>
                        <a:t> expected progress</a:t>
                      </a:r>
                      <a:endParaRPr lang="en-US" dirty="0"/>
                    </a:p>
                  </a:txBody>
                  <a:tcPr/>
                </a:tc>
                <a:tc>
                  <a:txBody>
                    <a:bodyPr/>
                    <a:lstStyle/>
                    <a:p>
                      <a:r>
                        <a:rPr lang="en-US" dirty="0" smtClean="0"/>
                        <a:t>To</a:t>
                      </a:r>
                      <a:r>
                        <a:rPr lang="en-US" baseline="0" dirty="0" smtClean="0"/>
                        <a:t> understand the difference between weight and mass</a:t>
                      </a:r>
                      <a:endParaRPr lang="en-US" dirty="0"/>
                    </a:p>
                  </a:txBody>
                  <a:tcPr/>
                </a:tc>
              </a:tr>
              <a:tr h="298888">
                <a:tc>
                  <a:txBody>
                    <a:bodyPr/>
                    <a:lstStyle/>
                    <a:p>
                      <a:r>
                        <a:rPr lang="en-US" dirty="0" smtClean="0"/>
                        <a:t>Spanish</a:t>
                      </a:r>
                      <a:endParaRPr lang="en-US" dirty="0"/>
                    </a:p>
                  </a:txBody>
                  <a:tcPr/>
                </a:tc>
                <a:tc>
                  <a:txBody>
                    <a:bodyPr/>
                    <a:lstStyle/>
                    <a:p>
                      <a:r>
                        <a:rPr lang="en-US" dirty="0" smtClean="0"/>
                        <a:t>Making good progress</a:t>
                      </a:r>
                      <a:endParaRPr lang="en-US" dirty="0"/>
                    </a:p>
                  </a:txBody>
                  <a:tcPr/>
                </a:tc>
                <a:tc>
                  <a:txBody>
                    <a:bodyPr/>
                    <a:lstStyle/>
                    <a:p>
                      <a:endParaRPr lang="en-US" dirty="0"/>
                    </a:p>
                  </a:txBody>
                  <a:tcPr/>
                </a:tc>
              </a:tr>
              <a:tr h="747219">
                <a:tc>
                  <a:txBody>
                    <a:bodyPr/>
                    <a:lstStyle/>
                    <a:p>
                      <a:r>
                        <a:rPr lang="en-US" dirty="0" smtClean="0"/>
                        <a:t>Art</a:t>
                      </a:r>
                      <a:endParaRPr lang="en-US" dirty="0"/>
                    </a:p>
                  </a:txBody>
                  <a:tcPr/>
                </a:tc>
                <a:tc>
                  <a:txBody>
                    <a:bodyPr/>
                    <a:lstStyle/>
                    <a:p>
                      <a:r>
                        <a:rPr lang="en-US" dirty="0" smtClean="0"/>
                        <a:t>Not making</a:t>
                      </a:r>
                      <a:r>
                        <a:rPr lang="en-US" baseline="0" dirty="0" smtClean="0"/>
                        <a:t> expected progress</a:t>
                      </a:r>
                      <a:endParaRPr lang="en-US" dirty="0"/>
                    </a:p>
                  </a:txBody>
                  <a:tcPr/>
                </a:tc>
                <a:tc>
                  <a:txBody>
                    <a:bodyPr/>
                    <a:lstStyle/>
                    <a:p>
                      <a:r>
                        <a:rPr lang="en-US" dirty="0" smtClean="0"/>
                        <a:t>To learn the difference between warm and cold </a:t>
                      </a:r>
                      <a:r>
                        <a:rPr lang="en-US" dirty="0" err="1" smtClean="0"/>
                        <a:t>colours</a:t>
                      </a:r>
                      <a:endParaRPr lang="en-US" dirty="0"/>
                    </a:p>
                  </a:txBody>
                  <a:tcPr/>
                </a:tc>
              </a:tr>
              <a:tr h="747219">
                <a:tc>
                  <a:txBody>
                    <a:bodyPr/>
                    <a:lstStyle/>
                    <a:p>
                      <a:r>
                        <a:rPr lang="en-US" dirty="0" smtClean="0"/>
                        <a:t>History</a:t>
                      </a:r>
                      <a:endParaRPr lang="en-US" dirty="0"/>
                    </a:p>
                  </a:txBody>
                  <a:tcPr/>
                </a:tc>
                <a:tc>
                  <a:txBody>
                    <a:bodyPr/>
                    <a:lstStyle/>
                    <a:p>
                      <a:r>
                        <a:rPr lang="en-US" dirty="0" smtClean="0"/>
                        <a:t>Not making</a:t>
                      </a:r>
                      <a:r>
                        <a:rPr lang="en-US" baseline="0" dirty="0" smtClean="0"/>
                        <a:t> expected progress</a:t>
                      </a:r>
                      <a:endParaRPr lang="en-US" dirty="0"/>
                    </a:p>
                  </a:txBody>
                  <a:tcPr/>
                </a:tc>
                <a:tc>
                  <a:txBody>
                    <a:bodyPr/>
                    <a:lstStyle/>
                    <a:p>
                      <a:r>
                        <a:rPr lang="en-US" dirty="0" smtClean="0"/>
                        <a:t>To</a:t>
                      </a:r>
                      <a:r>
                        <a:rPr lang="en-US" baseline="0" dirty="0" smtClean="0"/>
                        <a:t> understand the importance of provenance when examining a source</a:t>
                      </a:r>
                      <a:endParaRPr lang="en-US" dirty="0"/>
                    </a:p>
                  </a:txBody>
                  <a:tcPr/>
                </a:tc>
              </a:tr>
              <a:tr h="396196">
                <a:tc>
                  <a:txBody>
                    <a:bodyPr/>
                    <a:lstStyle/>
                    <a:p>
                      <a:r>
                        <a:rPr lang="en-US" dirty="0" smtClean="0"/>
                        <a:t>Geography</a:t>
                      </a:r>
                      <a:endParaRPr lang="en-US" dirty="0"/>
                    </a:p>
                  </a:txBody>
                  <a:tcPr/>
                </a:tc>
                <a:tc>
                  <a:txBody>
                    <a:bodyPr/>
                    <a:lstStyle/>
                    <a:p>
                      <a:r>
                        <a:rPr lang="en-US" dirty="0" smtClean="0"/>
                        <a:t>Making good progress</a:t>
                      </a:r>
                      <a:endParaRPr lang="en-US" dirty="0"/>
                    </a:p>
                  </a:txBody>
                  <a:tcPr/>
                </a:tc>
                <a:tc>
                  <a:txBody>
                    <a:bodyPr/>
                    <a:lstStyle/>
                    <a:p>
                      <a:endParaRPr lang="en-US" dirty="0"/>
                    </a:p>
                  </a:txBody>
                  <a:tcPr/>
                </a:tc>
              </a:tr>
              <a:tr h="298888">
                <a:tc>
                  <a:txBody>
                    <a:bodyPr/>
                    <a:lstStyle/>
                    <a:p>
                      <a:r>
                        <a:rPr lang="en-US" smtClean="0"/>
                        <a:t>PE</a:t>
                      </a:r>
                      <a:endParaRPr lang="en-US"/>
                    </a:p>
                  </a:txBody>
                  <a:tcPr/>
                </a:tc>
                <a:tc>
                  <a:txBody>
                    <a:bodyPr/>
                    <a:lstStyle/>
                    <a:p>
                      <a:r>
                        <a:rPr lang="en-US" dirty="0" smtClean="0"/>
                        <a:t>Making good progress</a:t>
                      </a:r>
                      <a:endParaRPr lang="en-US" dirty="0"/>
                    </a:p>
                  </a:txBody>
                  <a:tcPr/>
                </a:tc>
                <a:tc>
                  <a:txBody>
                    <a:bodyPr/>
                    <a:lstStyle/>
                    <a:p>
                      <a:endParaRPr lang="en-US" dirty="0"/>
                    </a:p>
                  </a:txBody>
                  <a:tcPr/>
                </a:tc>
              </a:tr>
            </a:tbl>
          </a:graphicData>
        </a:graphic>
      </p:graphicFrame>
      <p:sp>
        <p:nvSpPr>
          <p:cNvPr id="3" name="TextBox 2"/>
          <p:cNvSpPr txBox="1"/>
          <p:nvPr/>
        </p:nvSpPr>
        <p:spPr>
          <a:xfrm>
            <a:off x="4346917" y="1043796"/>
            <a:ext cx="2140147" cy="369332"/>
          </a:xfrm>
          <a:prstGeom prst="rect">
            <a:avLst/>
          </a:prstGeom>
          <a:noFill/>
        </p:spPr>
        <p:txBody>
          <a:bodyPr wrap="square" rtlCol="0">
            <a:spAutoFit/>
          </a:bodyPr>
          <a:lstStyle/>
          <a:p>
            <a:r>
              <a:rPr lang="en-GB" b="1" dirty="0" smtClean="0"/>
              <a:t>Sample report 2</a:t>
            </a:r>
            <a:endParaRPr lang="en-GB" b="1" dirty="0"/>
          </a:p>
        </p:txBody>
      </p:sp>
      <p:sp>
        <p:nvSpPr>
          <p:cNvPr id="6" name="TextBox 5"/>
          <p:cNvSpPr txBox="1"/>
          <p:nvPr/>
        </p:nvSpPr>
        <p:spPr>
          <a:xfrm>
            <a:off x="8488392" y="2139351"/>
            <a:ext cx="3519578" cy="3970318"/>
          </a:xfrm>
          <a:prstGeom prst="rect">
            <a:avLst/>
          </a:prstGeom>
          <a:noFill/>
        </p:spPr>
        <p:txBody>
          <a:bodyPr wrap="square" rtlCol="0">
            <a:spAutoFit/>
          </a:bodyPr>
          <a:lstStyle/>
          <a:p>
            <a:r>
              <a:rPr lang="en-GB" dirty="0" smtClean="0"/>
              <a:t>This report does provide parents and students with clear information about what the student can do to improve. However, again this report could be very demoralising due to the focus on whether or not they are “making expected progress”. A student could be performing well but still not making expected progress at this stage due to their aspirational target. Parents and students are more likely to focus on the progress column rather than the targets column.</a:t>
            </a:r>
            <a:endParaRPr lang="en-GB" dirty="0"/>
          </a:p>
        </p:txBody>
      </p:sp>
    </p:spTree>
    <p:extLst>
      <p:ext uri="{BB962C8B-B14F-4D97-AF65-F5344CB8AC3E}">
        <p14:creationId xmlns:p14="http://schemas.microsoft.com/office/powerpoint/2010/main" val="5011870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51045" y="406986"/>
            <a:ext cx="3895872" cy="893453"/>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286088136"/>
              </p:ext>
            </p:extLst>
          </p:nvPr>
        </p:nvGraphicFramePr>
        <p:xfrm>
          <a:off x="1063969" y="1746863"/>
          <a:ext cx="6893170" cy="4896425"/>
        </p:xfrm>
        <a:graphic>
          <a:graphicData uri="http://schemas.openxmlformats.org/drawingml/2006/table">
            <a:tbl>
              <a:tblPr firstRow="1" bandRow="1">
                <a:tableStyleId>{5C22544A-7EE6-4342-B048-85BDC9FD1C3A}</a:tableStyleId>
              </a:tblPr>
              <a:tblGrid>
                <a:gridCol w="1734808"/>
                <a:gridCol w="5158362"/>
              </a:tblGrid>
              <a:tr h="548640">
                <a:tc>
                  <a:txBody>
                    <a:bodyPr/>
                    <a:lstStyle/>
                    <a:p>
                      <a:endParaRPr lang="en-US" dirty="0"/>
                    </a:p>
                  </a:txBody>
                  <a:tcPr/>
                </a:tc>
                <a:tc>
                  <a:txBody>
                    <a:bodyPr/>
                    <a:lstStyle/>
                    <a:p>
                      <a:r>
                        <a:rPr lang="en-US" dirty="0" smtClean="0"/>
                        <a:t>Targets</a:t>
                      </a:r>
                      <a:endParaRPr lang="en-US" dirty="0"/>
                    </a:p>
                  </a:txBody>
                  <a:tcPr/>
                </a:tc>
              </a:tr>
              <a:tr h="510099">
                <a:tc>
                  <a:txBody>
                    <a:bodyPr/>
                    <a:lstStyle/>
                    <a:p>
                      <a:r>
                        <a:rPr lang="en-US" dirty="0" smtClean="0"/>
                        <a:t>English</a:t>
                      </a:r>
                      <a:endParaRPr lang="en-US" dirty="0"/>
                    </a:p>
                  </a:txBody>
                  <a:tcPr/>
                </a:tc>
                <a:tc>
                  <a:txBody>
                    <a:bodyPr/>
                    <a:lstStyle/>
                    <a:p>
                      <a:r>
                        <a:rPr lang="en-US" dirty="0" smtClean="0"/>
                        <a:t>Making</a:t>
                      </a:r>
                      <a:r>
                        <a:rPr lang="en-US" baseline="0" dirty="0" smtClean="0"/>
                        <a:t> good progress</a:t>
                      </a:r>
                      <a:endParaRPr lang="en-US" dirty="0"/>
                    </a:p>
                  </a:txBody>
                  <a:tcPr/>
                </a:tc>
              </a:tr>
              <a:tr h="510099">
                <a:tc>
                  <a:txBody>
                    <a:bodyPr/>
                    <a:lstStyle/>
                    <a:p>
                      <a:r>
                        <a:rPr lang="en-US" dirty="0" err="1" smtClean="0"/>
                        <a:t>Maths</a:t>
                      </a:r>
                      <a:endParaRPr lang="en-US" dirty="0"/>
                    </a:p>
                  </a:txBody>
                  <a:tcPr/>
                </a:tc>
                <a:tc>
                  <a:txBody>
                    <a:bodyPr/>
                    <a:lstStyle/>
                    <a:p>
                      <a:r>
                        <a:rPr lang="en-US" dirty="0" smtClean="0"/>
                        <a:t>To practice how to work out the area of a trapezium</a:t>
                      </a:r>
                      <a:endParaRPr lang="en-US" dirty="0"/>
                    </a:p>
                  </a:txBody>
                  <a:tcPr/>
                </a:tc>
              </a:tr>
              <a:tr h="510099">
                <a:tc>
                  <a:txBody>
                    <a:bodyPr/>
                    <a:lstStyle/>
                    <a:p>
                      <a:r>
                        <a:rPr lang="en-US" dirty="0" smtClean="0"/>
                        <a:t>Science</a:t>
                      </a:r>
                      <a:endParaRPr lang="en-US" dirty="0"/>
                    </a:p>
                  </a:txBody>
                  <a:tcPr/>
                </a:tc>
                <a:tc>
                  <a:txBody>
                    <a:bodyPr/>
                    <a:lstStyle/>
                    <a:p>
                      <a:r>
                        <a:rPr lang="en-US" dirty="0" smtClean="0"/>
                        <a:t>To</a:t>
                      </a:r>
                      <a:r>
                        <a:rPr lang="en-US" baseline="0" dirty="0" smtClean="0"/>
                        <a:t> understand the difference between weight and mass</a:t>
                      </a:r>
                      <a:endParaRPr lang="en-US" dirty="0"/>
                    </a:p>
                  </a:txBody>
                  <a:tcPr/>
                </a:tc>
              </a:tr>
              <a:tr h="510099">
                <a:tc>
                  <a:txBody>
                    <a:bodyPr/>
                    <a:lstStyle/>
                    <a:p>
                      <a:r>
                        <a:rPr lang="en-US" dirty="0" smtClean="0"/>
                        <a:t>Spanish</a:t>
                      </a:r>
                      <a:endParaRPr lang="en-US" dirty="0"/>
                    </a:p>
                  </a:txBody>
                  <a:tcPr/>
                </a:tc>
                <a:tc>
                  <a:txBody>
                    <a:bodyPr/>
                    <a:lstStyle/>
                    <a:p>
                      <a:r>
                        <a:rPr lang="en-US" dirty="0" smtClean="0"/>
                        <a:t>Making</a:t>
                      </a:r>
                      <a:r>
                        <a:rPr lang="en-US" baseline="0" dirty="0" smtClean="0"/>
                        <a:t> good progress</a:t>
                      </a:r>
                      <a:endParaRPr lang="en-US" dirty="0"/>
                    </a:p>
                  </a:txBody>
                  <a:tcPr/>
                </a:tc>
              </a:tr>
              <a:tr h="510099">
                <a:tc>
                  <a:txBody>
                    <a:bodyPr/>
                    <a:lstStyle/>
                    <a:p>
                      <a:r>
                        <a:rPr lang="en-US" dirty="0" smtClean="0"/>
                        <a:t>Art</a:t>
                      </a:r>
                      <a:endParaRPr lang="en-US" dirty="0"/>
                    </a:p>
                  </a:txBody>
                  <a:tcPr/>
                </a:tc>
                <a:tc>
                  <a:txBody>
                    <a:bodyPr/>
                    <a:lstStyle/>
                    <a:p>
                      <a:r>
                        <a:rPr lang="en-US" dirty="0" smtClean="0"/>
                        <a:t>To learn the difference between warm and cold </a:t>
                      </a:r>
                      <a:r>
                        <a:rPr lang="en-US" dirty="0" err="1" smtClean="0"/>
                        <a:t>colours</a:t>
                      </a:r>
                      <a:endParaRPr lang="en-US" dirty="0"/>
                    </a:p>
                  </a:txBody>
                  <a:tcPr/>
                </a:tc>
              </a:tr>
              <a:tr h="510099">
                <a:tc>
                  <a:txBody>
                    <a:bodyPr/>
                    <a:lstStyle/>
                    <a:p>
                      <a:r>
                        <a:rPr lang="en-US" dirty="0" smtClean="0"/>
                        <a:t>History</a:t>
                      </a:r>
                      <a:endParaRPr lang="en-US" dirty="0"/>
                    </a:p>
                  </a:txBody>
                  <a:tcPr/>
                </a:tc>
                <a:tc>
                  <a:txBody>
                    <a:bodyPr/>
                    <a:lstStyle/>
                    <a:p>
                      <a:r>
                        <a:rPr lang="en-US" dirty="0" smtClean="0"/>
                        <a:t>To</a:t>
                      </a:r>
                      <a:r>
                        <a:rPr lang="en-US" baseline="0" dirty="0" smtClean="0"/>
                        <a:t> understand the importance of provenance when examining a source</a:t>
                      </a:r>
                      <a:endParaRPr lang="en-US" dirty="0"/>
                    </a:p>
                  </a:txBody>
                  <a:tcPr/>
                </a:tc>
              </a:tr>
              <a:tr h="510099">
                <a:tc>
                  <a:txBody>
                    <a:bodyPr/>
                    <a:lstStyle/>
                    <a:p>
                      <a:r>
                        <a:rPr lang="en-US" dirty="0" smtClean="0"/>
                        <a:t>Geography</a:t>
                      </a:r>
                      <a:endParaRPr lang="en-US" dirty="0"/>
                    </a:p>
                  </a:txBody>
                  <a:tcPr/>
                </a:tc>
                <a:tc>
                  <a:txBody>
                    <a:bodyPr/>
                    <a:lstStyle/>
                    <a:p>
                      <a:r>
                        <a:rPr lang="en-US" dirty="0" smtClean="0"/>
                        <a:t>Making good progress</a:t>
                      </a:r>
                      <a:endParaRPr lang="en-US" dirty="0"/>
                    </a:p>
                  </a:txBody>
                  <a:tcPr/>
                </a:tc>
              </a:tr>
              <a:tr h="387149">
                <a:tc>
                  <a:txBody>
                    <a:bodyPr/>
                    <a:lstStyle/>
                    <a:p>
                      <a:r>
                        <a:rPr lang="en-US" smtClean="0"/>
                        <a:t>PE</a:t>
                      </a:r>
                      <a:endParaRPr lang="en-US"/>
                    </a:p>
                  </a:txBody>
                  <a:tcPr/>
                </a:tc>
                <a:tc>
                  <a:txBody>
                    <a:bodyPr/>
                    <a:lstStyle/>
                    <a:p>
                      <a:r>
                        <a:rPr lang="en-US" dirty="0" smtClean="0"/>
                        <a:t>Making good progress</a:t>
                      </a:r>
                      <a:endParaRPr lang="en-US" dirty="0"/>
                    </a:p>
                  </a:txBody>
                  <a:tcPr/>
                </a:tc>
              </a:tr>
            </a:tbl>
          </a:graphicData>
        </a:graphic>
      </p:graphicFrame>
      <p:sp>
        <p:nvSpPr>
          <p:cNvPr id="2" name="TextBox 1"/>
          <p:cNvSpPr txBox="1"/>
          <p:nvPr/>
        </p:nvSpPr>
        <p:spPr>
          <a:xfrm>
            <a:off x="3157268" y="1300439"/>
            <a:ext cx="2838090" cy="373086"/>
          </a:xfrm>
          <a:prstGeom prst="rect">
            <a:avLst/>
          </a:prstGeom>
          <a:noFill/>
        </p:spPr>
        <p:txBody>
          <a:bodyPr wrap="square" rtlCol="0">
            <a:spAutoFit/>
          </a:bodyPr>
          <a:lstStyle/>
          <a:p>
            <a:r>
              <a:rPr lang="en-GB" b="1" dirty="0" smtClean="0"/>
              <a:t>Current reporting system</a:t>
            </a:r>
            <a:endParaRPr lang="en-GB" b="1" dirty="0"/>
          </a:p>
        </p:txBody>
      </p:sp>
      <p:sp>
        <p:nvSpPr>
          <p:cNvPr id="3" name="TextBox 2"/>
          <p:cNvSpPr txBox="1"/>
          <p:nvPr/>
        </p:nvSpPr>
        <p:spPr>
          <a:xfrm>
            <a:off x="8195094" y="2139351"/>
            <a:ext cx="3140015" cy="2862322"/>
          </a:xfrm>
          <a:prstGeom prst="rect">
            <a:avLst/>
          </a:prstGeom>
          <a:noFill/>
        </p:spPr>
        <p:txBody>
          <a:bodyPr wrap="square" rtlCol="0">
            <a:spAutoFit/>
          </a:bodyPr>
          <a:lstStyle/>
          <a:p>
            <a:r>
              <a:rPr lang="en-GB" dirty="0" smtClean="0"/>
              <a:t>This report purely focuses on moving the students’ learning forward. There is no reference to targets or “not making expected progress”. This hopefully reduces the pressure on the students. Parents and students are given clear targets on how the student can improve in each subject. </a:t>
            </a:r>
            <a:endParaRPr lang="en-GB" dirty="0"/>
          </a:p>
        </p:txBody>
      </p:sp>
    </p:spTree>
    <p:extLst>
      <p:ext uri="{BB962C8B-B14F-4D97-AF65-F5344CB8AC3E}">
        <p14:creationId xmlns:p14="http://schemas.microsoft.com/office/powerpoint/2010/main" val="353576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4573</TotalTime>
  <Words>711</Words>
  <Application>Microsoft Office PowerPoint</Application>
  <PresentationFormat>Widescreen</PresentationFormat>
  <Paragraphs>151</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Gill Sans</vt:lpstr>
      <vt:lpstr>Mangal</vt:lpstr>
      <vt:lpstr>Office Theme</vt:lpstr>
      <vt:lpstr>PowerPoint Presentation</vt:lpstr>
      <vt:lpstr>PowerPoint Presentation</vt:lpstr>
      <vt:lpstr>Curriculum</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Paul</dc:creator>
  <cp:lastModifiedBy>R Paul</cp:lastModifiedBy>
  <cp:revision>17</cp:revision>
  <dcterms:created xsi:type="dcterms:W3CDTF">2017-01-02T14:06:42Z</dcterms:created>
  <dcterms:modified xsi:type="dcterms:W3CDTF">2017-01-12T09:22:18Z</dcterms:modified>
</cp:coreProperties>
</file>